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5" r:id="rId4"/>
  </p:sldMasterIdLst>
  <p:notesMasterIdLst>
    <p:notesMasterId r:id="rId36"/>
  </p:notesMasterIdLst>
  <p:handoutMasterIdLst>
    <p:handoutMasterId r:id="rId37"/>
  </p:handoutMasterIdLst>
  <p:sldIdLst>
    <p:sldId id="278" r:id="rId5"/>
    <p:sldId id="271" r:id="rId6"/>
    <p:sldId id="284" r:id="rId7"/>
    <p:sldId id="305" r:id="rId8"/>
    <p:sldId id="307" r:id="rId9"/>
    <p:sldId id="295" r:id="rId10"/>
    <p:sldId id="293" r:id="rId11"/>
    <p:sldId id="322" r:id="rId12"/>
    <p:sldId id="314" r:id="rId13"/>
    <p:sldId id="296" r:id="rId14"/>
    <p:sldId id="294" r:id="rId15"/>
    <p:sldId id="315" r:id="rId16"/>
    <p:sldId id="318" r:id="rId17"/>
    <p:sldId id="320" r:id="rId18"/>
    <p:sldId id="321" r:id="rId19"/>
    <p:sldId id="297" r:id="rId20"/>
    <p:sldId id="298" r:id="rId21"/>
    <p:sldId id="316" r:id="rId22"/>
    <p:sldId id="323" r:id="rId23"/>
    <p:sldId id="317" r:id="rId24"/>
    <p:sldId id="324" r:id="rId25"/>
    <p:sldId id="300" r:id="rId26"/>
    <p:sldId id="299" r:id="rId27"/>
    <p:sldId id="329" r:id="rId28"/>
    <p:sldId id="325" r:id="rId29"/>
    <p:sldId id="326" r:id="rId30"/>
    <p:sldId id="327" r:id="rId31"/>
    <p:sldId id="328" r:id="rId32"/>
    <p:sldId id="311" r:id="rId33"/>
    <p:sldId id="301" r:id="rId34"/>
    <p:sldId id="292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>
          <p15:clr>
            <a:srgbClr val="F26B43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viewProps" Target="view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microsoft.com/office/2016/11/relationships/changesInfo" Target="changesInfos/changesInfo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imul Asif" userId="7c9b9bf2f4ddc8c2" providerId="LiveId" clId="{97A80C46-02D8-47C3-8136-871E095B06F0}"/>
    <pc:docChg chg="custSel modSld">
      <pc:chgData name="Alimul Asif" userId="7c9b9bf2f4ddc8c2" providerId="LiveId" clId="{97A80C46-02D8-47C3-8136-871E095B06F0}" dt="2024-11-18T01:01:02.859" v="0" actId="27636"/>
      <pc:docMkLst>
        <pc:docMk/>
      </pc:docMkLst>
      <pc:sldChg chg="modSp mod">
        <pc:chgData name="Alimul Asif" userId="7c9b9bf2f4ddc8c2" providerId="LiveId" clId="{97A80C46-02D8-47C3-8136-871E095B06F0}" dt="2024-11-18T01:01:02.859" v="0" actId="27636"/>
        <pc:sldMkLst>
          <pc:docMk/>
          <pc:sldMk cId="2129936826" sldId="318"/>
        </pc:sldMkLst>
        <pc:spChg chg="mod">
          <ac:chgData name="Alimul Asif" userId="7c9b9bf2f4ddc8c2" providerId="LiveId" clId="{97A80C46-02D8-47C3-8136-871E095B06F0}" dt="2024-11-18T01:01:02.859" v="0" actId="27636"/>
          <ac:spMkLst>
            <pc:docMk/>
            <pc:sldMk cId="2129936826" sldId="318"/>
            <ac:spMk id="22" creationId="{C0721D57-4567-A320-6F23-4E47C42AAD7A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5F4DCF1-ECAF-F7A7-2FE7-5E8E893BC44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C1330B0-5BAC-7408-8C3C-78D8336840E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7BC71B-6527-4638-937B-C93EB849CB02}" type="datetimeFigureOut">
              <a:rPr lang="en-US" smtClean="0"/>
              <a:t>11/17/2024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D7EEB3-E0A5-7440-F7ED-F59975ED1E8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548D11-7466-6432-3BF5-64A1A1FA59C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A70580-B89C-4157-871D-6B9318EE5F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157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5465A2-8C9C-419F-9FD8-234480873777}" type="datetimeFigureOut">
              <a:rPr lang="en-US" smtClean="0"/>
              <a:t>11/17/2024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AF00E9-A49D-4007-B3B9-A3783809E5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697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F00E9-A49D-4007-B3B9-A3783809E50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2237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F00E9-A49D-4007-B3B9-A3783809E50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7228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F00E9-A49D-4007-B3B9-A3783809E50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4976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F00E9-A49D-4007-B3B9-A3783809E50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1891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F00E9-A49D-4007-B3B9-A3783809E50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1217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F00E9-A49D-4007-B3B9-A3783809E50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1921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F00E9-A49D-4007-B3B9-A3783809E50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9734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F00E9-A49D-4007-B3B9-A3783809E50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66609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F00E9-A49D-4007-B3B9-A3783809E50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17553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F00E9-A49D-4007-B3B9-A3783809E50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88840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F00E9-A49D-4007-B3B9-A3783809E50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4182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F00E9-A49D-4007-B3B9-A3783809E50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1917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F00E9-A49D-4007-B3B9-A3783809E50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899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F00E9-A49D-4007-B3B9-A3783809E50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3557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F00E9-A49D-4007-B3B9-A3783809E50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938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F00E9-A49D-4007-B3B9-A3783809E50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2126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F00E9-A49D-4007-B3B9-A3783809E50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8997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F00E9-A49D-4007-B3B9-A3783809E50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7703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F00E9-A49D-4007-B3B9-A3783809E50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8486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77394-0A20-4CF6-9066-CFC2C1C9D3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149" y="389840"/>
            <a:ext cx="8281987" cy="2954655"/>
          </a:xfrm>
        </p:spPr>
        <p:txBody>
          <a:bodyPr anchor="t" anchorCtr="0">
            <a:normAutofit/>
          </a:bodyPr>
          <a:lstStyle>
            <a:lvl1pPr algn="l">
              <a:lnSpc>
                <a:spcPct val="100000"/>
              </a:lnSpc>
              <a:defRPr sz="6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10971F-8922-4B23-9C80-0643D7E350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149" y="3536951"/>
            <a:ext cx="8281989" cy="2555874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</a:extLst>
          </p:cNvPr>
          <p:cNvSpPr>
            <a:spLocks noChangeAspect="1"/>
          </p:cNvSpPr>
          <p:nvPr/>
        </p:nvSpPr>
        <p:spPr>
          <a:xfrm rot="2700000">
            <a:off x="612445" y="48188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</a:extLst>
          </p:cNvPr>
          <p:cNvSpPr/>
          <p:nvPr/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</a:extLst>
          </p:cNvPr>
          <p:cNvGrpSpPr/>
          <p:nvPr/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854188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79361-B9A1-48F2-9473-23DE30E2D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03906"/>
            <a:ext cx="11090275" cy="1333057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986779-C2F3-447D-85F7-F6B0E2C97D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61572-1A59-4E3B-BA65-3329E9468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EF84F1-99FE-4F0B-9E76-F581C2C1B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B2D769-16B1-43C4-BF14-317553351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605581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E56583A-514F-4632-820D-E7EE236A46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73CBBB-7DDC-4437-8C7D-22A1C35202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C69EBF-DA20-4024-8006-B158D571E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BAC8B9-14B5-4DF1-994D-AB47DB3BA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876582-5F9B-4F5E-AAD5-D608CB68E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598645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2053C-0E9C-4159-B7C9-6AB7434391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18020" y="662937"/>
            <a:ext cx="4624442" cy="5542025"/>
          </a:xfrm>
        </p:spPr>
        <p:txBody>
          <a:bodyPr vert="horz" wrap="square" lIns="0" tIns="0" rIns="0" bIns="0" rtlCol="0" anchor="ctr" anchorCtr="0">
            <a:norm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add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988CE9D0-E6DB-A38D-ED84-A53D0493E6D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6267450" cy="685800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insert picture</a:t>
            </a:r>
          </a:p>
        </p:txBody>
      </p:sp>
    </p:spTree>
    <p:extLst>
      <p:ext uri="{BB962C8B-B14F-4D97-AF65-F5344CB8AC3E}">
        <p14:creationId xmlns:p14="http://schemas.microsoft.com/office/powerpoint/2010/main" val="3520569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43C4A872-A473-BFD2-150E-387250C2B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C5C8D53B-A579-BCFA-58E8-C386DABC92CD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23A34CAC-4A03-ADDB-E97F-8675E68FC0B3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0C733506-2F0D-8F31-52D1-5244F04A706B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29356E3D-E14C-9C43-7CE4-A7156B1E10DB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20" name="Title 19">
            <a:extLst>
              <a:ext uri="{FF2B5EF4-FFF2-40B4-BE49-F238E27FC236}">
                <a16:creationId xmlns:a16="http://schemas.microsoft.com/office/drawing/2014/main" id="{85C652DA-55F6-9691-4254-344E0A4E9A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3" y="483924"/>
            <a:ext cx="11090275" cy="168405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4DB7AC4F-2818-7F0D-AC6A-736D5F2C739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50863" y="2419350"/>
            <a:ext cx="11090274" cy="3913188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C61DF04-D7CB-2B19-8BB9-3E90A66197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010824" y="1514007"/>
            <a:ext cx="734257" cy="760506"/>
            <a:chOff x="5243759" y="1363788"/>
            <a:chExt cx="734257" cy="760506"/>
          </a:xfrm>
        </p:grpSpPr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5DE1CC00-F893-E215-8086-65B6605C5FC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6EBF50D9-F9B8-ADB3-8B4A-AF19564EE6EB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80BE1060-7183-58F8-EEBF-64135EE82BC5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1" name="Oval 10">
            <a:extLst>
              <a:ext uri="{FF2B5EF4-FFF2-40B4-BE49-F238E27FC236}">
                <a16:creationId xmlns:a16="http://schemas.microsoft.com/office/drawing/2014/main" id="{E597A3BE-0D13-9033-E3FD-78202DB799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0168304" y="385236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8867D9A-3F3B-94C3-244B-0006226AEF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>
            <a:off x="9063019" y="3199533"/>
            <a:ext cx="3597052" cy="2615018"/>
            <a:chOff x="4541453" y="3199533"/>
            <a:chExt cx="3597052" cy="2615018"/>
          </a:xfrm>
        </p:grpSpPr>
        <p:sp>
          <p:nvSpPr>
            <p:cNvPr id="13" name="Freeform: Shape 38">
              <a:extLst>
                <a:ext uri="{FF2B5EF4-FFF2-40B4-BE49-F238E27FC236}">
                  <a16:creationId xmlns:a16="http://schemas.microsoft.com/office/drawing/2014/main" id="{955FC3D1-6227-A188-CCDB-11D573FD807A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602175" y="3958416"/>
              <a:ext cx="3536330" cy="1853969"/>
            </a:xfrm>
            <a:custGeom>
              <a:avLst/>
              <a:gdLst>
                <a:gd name="connsiteX0" fmla="*/ 3536330 w 3536330"/>
                <a:gd name="connsiteY0" fmla="*/ 1853969 h 1853969"/>
                <a:gd name="connsiteX1" fmla="*/ 1682362 w 3536330"/>
                <a:gd name="connsiteY1" fmla="*/ 0 h 1853969"/>
                <a:gd name="connsiteX2" fmla="*/ 52157 w 3536330"/>
                <a:gd name="connsiteY2" fmla="*/ 970257 h 1853969"/>
                <a:gd name="connsiteX3" fmla="*/ 0 w 3536330"/>
                <a:gd name="connsiteY3" fmla="*/ 1078528 h 1853969"/>
                <a:gd name="connsiteX4" fmla="*/ 757215 w 3536330"/>
                <a:gd name="connsiteY4" fmla="*/ 1835743 h 1853969"/>
                <a:gd name="connsiteX5" fmla="*/ 774211 w 3536330"/>
                <a:gd name="connsiteY5" fmla="*/ 1667149 h 1853969"/>
                <a:gd name="connsiteX6" fmla="*/ 1682362 w 3536330"/>
                <a:gd name="connsiteY6" fmla="*/ 926985 h 1853969"/>
                <a:gd name="connsiteX7" fmla="*/ 2609345 w 3536330"/>
                <a:gd name="connsiteY7" fmla="*/ 1853969 h 1853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36330" h="1853969">
                  <a:moveTo>
                    <a:pt x="3536330" y="1853969"/>
                  </a:moveTo>
                  <a:cubicBezTo>
                    <a:pt x="3536330" y="830051"/>
                    <a:pt x="2706280" y="0"/>
                    <a:pt x="1682362" y="0"/>
                  </a:cubicBezTo>
                  <a:cubicBezTo>
                    <a:pt x="978418" y="0"/>
                    <a:pt x="366107" y="392328"/>
                    <a:pt x="52157" y="970257"/>
                  </a:cubicBezTo>
                  <a:lnTo>
                    <a:pt x="0" y="1078528"/>
                  </a:lnTo>
                  <a:lnTo>
                    <a:pt x="757215" y="1835743"/>
                  </a:lnTo>
                  <a:lnTo>
                    <a:pt x="774211" y="1667149"/>
                  </a:lnTo>
                  <a:cubicBezTo>
                    <a:pt x="860649" y="1244739"/>
                    <a:pt x="1234397" y="926985"/>
                    <a:pt x="1682362" y="926985"/>
                  </a:cubicBezTo>
                  <a:cubicBezTo>
                    <a:pt x="2194320" y="926985"/>
                    <a:pt x="2609345" y="1342010"/>
                    <a:pt x="2609345" y="1853969"/>
                  </a:cubicBezTo>
                  <a:close/>
                </a:path>
              </a:pathLst>
            </a:custGeom>
            <a:gradFill flip="none" rotWithShape="1">
              <a:gsLst>
                <a:gs pos="97000">
                  <a:schemeClr val="bg2"/>
                </a:gs>
                <a:gs pos="31000">
                  <a:schemeClr val="bg2">
                    <a:lumMod val="90000"/>
                    <a:lumOff val="10000"/>
                  </a:schemeClr>
                </a:gs>
              </a:gsLst>
              <a:lin ang="15000000" scaled="0"/>
              <a:tileRect/>
            </a:gradFill>
            <a:ln>
              <a:noFill/>
            </a:ln>
            <a:effectLst>
              <a:innerShdw blurRad="355600" dist="101600" dir="16200000">
                <a:schemeClr val="accent1">
                  <a:lumMod val="60000"/>
                  <a:lumOff val="40000"/>
                  <a:alpha val="8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AE6BE70E-C41E-449D-A48C-4EB6BB7DC20D}"/>
                </a:ext>
              </a:extLst>
            </p:cNvPr>
            <p:cNvGrpSpPr/>
            <p:nvPr/>
          </p:nvGrpSpPr>
          <p:grpSpPr>
            <a:xfrm>
              <a:off x="4541453" y="3199533"/>
              <a:ext cx="3478701" cy="2615018"/>
              <a:chOff x="-481151" y="3199533"/>
              <a:chExt cx="3478701" cy="2615018"/>
            </a:xfrm>
          </p:grpSpPr>
          <p:sp>
            <p:nvSpPr>
              <p:cNvPr id="15" name="Freeform: Shape 32">
                <a:extLst>
                  <a:ext uri="{FF2B5EF4-FFF2-40B4-BE49-F238E27FC236}">
                    <a16:creationId xmlns:a16="http://schemas.microsoft.com/office/drawing/2014/main" id="{B7C0B12B-49BE-7855-18FB-8583C8DD9617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 rot="18900000" flipV="1">
                <a:off x="-481151" y="3649708"/>
                <a:ext cx="3478701" cy="2164843"/>
              </a:xfrm>
              <a:custGeom>
                <a:avLst/>
                <a:gdLst>
                  <a:gd name="connsiteX0" fmla="*/ 3478701 w 3478701"/>
                  <a:gd name="connsiteY0" fmla="*/ 2164843 h 2164843"/>
                  <a:gd name="connsiteX1" fmla="*/ 1624733 w 3478701"/>
                  <a:gd name="connsiteY1" fmla="*/ 0 h 2164843"/>
                  <a:gd name="connsiteX2" fmla="*/ 87393 w 3478701"/>
                  <a:gd name="connsiteY2" fmla="*/ 954459 h 2164843"/>
                  <a:gd name="connsiteX3" fmla="*/ 0 w 3478701"/>
                  <a:gd name="connsiteY3" fmla="*/ 1122434 h 2164843"/>
                  <a:gd name="connsiteX4" fmla="*/ 736015 w 3478701"/>
                  <a:gd name="connsiteY4" fmla="*/ 1858449 h 2164843"/>
                  <a:gd name="connsiteX5" fmla="*/ 739424 w 3478701"/>
                  <a:gd name="connsiteY5" fmla="*/ 1842964 h 2164843"/>
                  <a:gd name="connsiteX6" fmla="*/ 1624733 w 3478701"/>
                  <a:gd name="connsiteY6" fmla="*/ 1082422 h 2164843"/>
                  <a:gd name="connsiteX7" fmla="*/ 2551716 w 3478701"/>
                  <a:gd name="connsiteY7" fmla="*/ 2164843 h 21648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478701" h="2164843">
                    <a:moveTo>
                      <a:pt x="3478701" y="2164843"/>
                    </a:moveTo>
                    <a:cubicBezTo>
                      <a:pt x="3478701" y="969234"/>
                      <a:pt x="2648651" y="0"/>
                      <a:pt x="1624733" y="0"/>
                    </a:cubicBezTo>
                    <a:cubicBezTo>
                      <a:pt x="984784" y="0"/>
                      <a:pt x="420564" y="378607"/>
                      <a:pt x="87393" y="954459"/>
                    </a:cubicBezTo>
                    <a:lnTo>
                      <a:pt x="0" y="1122434"/>
                    </a:lnTo>
                    <a:lnTo>
                      <a:pt x="736015" y="1858449"/>
                    </a:lnTo>
                    <a:lnTo>
                      <a:pt x="739424" y="1842964"/>
                    </a:lnTo>
                    <a:cubicBezTo>
                      <a:pt x="856791" y="1402344"/>
                      <a:pt x="1208766" y="1082422"/>
                      <a:pt x="1624733" y="1082422"/>
                    </a:cubicBezTo>
                    <a:cubicBezTo>
                      <a:pt x="2136692" y="1082422"/>
                      <a:pt x="2551716" y="1567038"/>
                      <a:pt x="2551716" y="2164843"/>
                    </a:cubicBezTo>
                    <a:close/>
                  </a:path>
                </a:pathLst>
              </a:custGeom>
              <a:solidFill>
                <a:schemeClr val="bg2">
                  <a:lumMod val="50000"/>
                  <a:lumOff val="50000"/>
                  <a:alpha val="40000"/>
                </a:schemeClr>
              </a:solidFill>
              <a:ln>
                <a:noFill/>
              </a:ln>
              <a:effectLst>
                <a:softEdge rad="381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67C78A37-D378-70D3-D6E3-AB9400EB583E}"/>
                  </a:ext>
                </a:extLst>
              </p:cNvPr>
              <p:cNvSpPr/>
              <p:nvPr userDrawn="1"/>
            </p:nvSpPr>
            <p:spPr>
              <a:xfrm rot="13500000" flipV="1">
                <a:off x="1512277" y="2840042"/>
                <a:ext cx="214196" cy="933178"/>
              </a:xfrm>
              <a:prstGeom prst="ellipse">
                <a:avLst/>
              </a:prstGeom>
              <a:solidFill>
                <a:schemeClr val="bg2">
                  <a:lumMod val="90000"/>
                  <a:lumOff val="10000"/>
                </a:schemeClr>
              </a:solidFill>
              <a:ln>
                <a:noFill/>
              </a:ln>
              <a:effectLst>
                <a:innerShdw blurRad="1270000" dist="2540000">
                  <a:schemeClr val="accent1">
                    <a:lumMod val="60000"/>
                    <a:lumOff val="40000"/>
                    <a:alpha val="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2491172-466F-19CC-B639-A1C3CAB1D4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690545" y="4100655"/>
            <a:ext cx="1335600" cy="1262947"/>
            <a:chOff x="10145015" y="2343978"/>
            <a:chExt cx="1335600" cy="1262947"/>
          </a:xfrm>
        </p:grpSpPr>
        <p:sp>
          <p:nvSpPr>
            <p:cNvPr id="18" name="Freeform: Shape 25">
              <a:extLst>
                <a:ext uri="{FF2B5EF4-FFF2-40B4-BE49-F238E27FC236}">
                  <a16:creationId xmlns:a16="http://schemas.microsoft.com/office/drawing/2014/main" id="{45EC885D-265C-397B-5DAF-57A66CDA30B5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400615" y="2343978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732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3601DB21-D937-2F89-DC26-063DFC7800C8}"/>
                </a:ext>
              </a:extLst>
            </p:cNvPr>
            <p:cNvSpPr/>
            <p:nvPr/>
          </p:nvSpPr>
          <p:spPr>
            <a:xfrm rot="13500000">
              <a:off x="10415015" y="21798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483383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076C4EAC-BBDE-1963-BD72-3BD2A47DC59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50863" y="4045464"/>
            <a:ext cx="11115355" cy="2286000"/>
          </a:xfrm>
        </p:spPr>
        <p:txBody>
          <a:bodyPr anchor="ctr">
            <a:noAutofit/>
          </a:bodyPr>
          <a:lstStyle>
            <a:lvl1pPr algn="l">
              <a:defRPr sz="54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592AF4F-2F83-7005-B3AC-6FCC7FB1914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4594"/>
            <a:ext cx="12192000" cy="3771878"/>
          </a:xfrm>
        </p:spPr>
        <p:txBody>
          <a:bodyPr>
            <a:no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insert picture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7BF9F63-86BE-5515-AD3C-59481B3FF4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225773" y="385222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38443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subtitle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50863" y="196900"/>
            <a:ext cx="4159160" cy="3155900"/>
          </a:xfrm>
        </p:spPr>
        <p:txBody>
          <a:bodyPr lIns="91440" anchor="b">
            <a:noAutofit/>
          </a:bodyPr>
          <a:lstStyle>
            <a:lvl1pPr algn="l">
              <a:defRPr sz="40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47271" y="3505200"/>
            <a:ext cx="4159160" cy="2352356"/>
          </a:xfrm>
        </p:spPr>
        <p:txBody>
          <a:bodyPr lIns="91440" rIns="91440">
            <a:noAutofit/>
          </a:bodyPr>
          <a:lstStyle>
            <a:lvl1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subtitle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0ABD6E1-FE78-D78B-E80C-09490F5D8D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668780" y="50590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2BB1BCD-5C1C-ED05-D6B4-F92367209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22156" y="4143453"/>
            <a:ext cx="734257" cy="760506"/>
            <a:chOff x="5243759" y="1363788"/>
            <a:chExt cx="734257" cy="760506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700A5CAB-28E9-FB7A-E72E-39F3ADE58C6B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2BA2D9BC-CA87-28FA-7A02-455E740EACAB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734E5ADF-EEF0-2501-9D7B-8FC1A49F60A7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8" name="Picture Placeholder 14">
            <a:extLst>
              <a:ext uri="{FF2B5EF4-FFF2-40B4-BE49-F238E27FC236}">
                <a16:creationId xmlns:a16="http://schemas.microsoft.com/office/drawing/2014/main" id="{780F3839-9B1B-2346-C1F4-E876E6AE32E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678049" y="788713"/>
            <a:ext cx="5132388" cy="5132388"/>
          </a:xfrm>
          <a:custGeom>
            <a:avLst/>
            <a:gdLst>
              <a:gd name="connsiteX0" fmla="*/ 2566194 w 5132388"/>
              <a:gd name="connsiteY0" fmla="*/ 0 h 5132388"/>
              <a:gd name="connsiteX1" fmla="*/ 5132388 w 5132388"/>
              <a:gd name="connsiteY1" fmla="*/ 2566194 h 5132388"/>
              <a:gd name="connsiteX2" fmla="*/ 2566194 w 5132388"/>
              <a:gd name="connsiteY2" fmla="*/ 5132388 h 5132388"/>
              <a:gd name="connsiteX3" fmla="*/ 0 w 5132388"/>
              <a:gd name="connsiteY3" fmla="*/ 2566194 h 5132388"/>
              <a:gd name="connsiteX4" fmla="*/ 2566194 w 5132388"/>
              <a:gd name="connsiteY4" fmla="*/ 0 h 5132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32388" h="5132388">
                <a:moveTo>
                  <a:pt x="2566194" y="0"/>
                </a:moveTo>
                <a:cubicBezTo>
                  <a:pt x="3983464" y="0"/>
                  <a:pt x="5132388" y="1148924"/>
                  <a:pt x="5132388" y="2566194"/>
                </a:cubicBezTo>
                <a:cubicBezTo>
                  <a:pt x="5132388" y="3983464"/>
                  <a:pt x="3983464" y="5132388"/>
                  <a:pt x="2566194" y="5132388"/>
                </a:cubicBezTo>
                <a:cubicBezTo>
                  <a:pt x="1148924" y="5132388"/>
                  <a:pt x="0" y="3983464"/>
                  <a:pt x="0" y="2566194"/>
                </a:cubicBezTo>
                <a:cubicBezTo>
                  <a:pt x="0" y="1148924"/>
                  <a:pt x="1148924" y="0"/>
                  <a:pt x="2566194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 tIns="365760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070940-5919-2C95-2278-32E50BF14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57D599-49CF-19FE-6D86-C5EDB765F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931DF1-1C8D-86B9-BFDD-098FFC00F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4700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C87E98C0-6053-9701-92D0-4EF9ADBC5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 flipV="1">
            <a:off x="9063019" y="746716"/>
            <a:ext cx="3597052" cy="2615018"/>
            <a:chOff x="4541453" y="3199533"/>
            <a:chExt cx="3597052" cy="2615018"/>
          </a:xfrm>
        </p:grpSpPr>
        <p:sp>
          <p:nvSpPr>
            <p:cNvPr id="8" name="Freeform: Shape 38">
              <a:extLst>
                <a:ext uri="{FF2B5EF4-FFF2-40B4-BE49-F238E27FC236}">
                  <a16:creationId xmlns:a16="http://schemas.microsoft.com/office/drawing/2014/main" id="{C32B1A1D-760B-9D3D-A869-E50FC962A629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602175" y="3958416"/>
              <a:ext cx="3536330" cy="1853969"/>
            </a:xfrm>
            <a:custGeom>
              <a:avLst/>
              <a:gdLst>
                <a:gd name="connsiteX0" fmla="*/ 3536330 w 3536330"/>
                <a:gd name="connsiteY0" fmla="*/ 1853969 h 1853969"/>
                <a:gd name="connsiteX1" fmla="*/ 1682362 w 3536330"/>
                <a:gd name="connsiteY1" fmla="*/ 0 h 1853969"/>
                <a:gd name="connsiteX2" fmla="*/ 52157 w 3536330"/>
                <a:gd name="connsiteY2" fmla="*/ 970257 h 1853969"/>
                <a:gd name="connsiteX3" fmla="*/ 0 w 3536330"/>
                <a:gd name="connsiteY3" fmla="*/ 1078528 h 1853969"/>
                <a:gd name="connsiteX4" fmla="*/ 757215 w 3536330"/>
                <a:gd name="connsiteY4" fmla="*/ 1835743 h 1853969"/>
                <a:gd name="connsiteX5" fmla="*/ 774211 w 3536330"/>
                <a:gd name="connsiteY5" fmla="*/ 1667149 h 1853969"/>
                <a:gd name="connsiteX6" fmla="*/ 1682362 w 3536330"/>
                <a:gd name="connsiteY6" fmla="*/ 926985 h 1853969"/>
                <a:gd name="connsiteX7" fmla="*/ 2609345 w 3536330"/>
                <a:gd name="connsiteY7" fmla="*/ 1853969 h 1853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36330" h="1853969">
                  <a:moveTo>
                    <a:pt x="3536330" y="1853969"/>
                  </a:moveTo>
                  <a:cubicBezTo>
                    <a:pt x="3536330" y="830051"/>
                    <a:pt x="2706280" y="0"/>
                    <a:pt x="1682362" y="0"/>
                  </a:cubicBezTo>
                  <a:cubicBezTo>
                    <a:pt x="978418" y="0"/>
                    <a:pt x="366107" y="392328"/>
                    <a:pt x="52157" y="970257"/>
                  </a:cubicBezTo>
                  <a:lnTo>
                    <a:pt x="0" y="1078528"/>
                  </a:lnTo>
                  <a:lnTo>
                    <a:pt x="757215" y="1835743"/>
                  </a:lnTo>
                  <a:lnTo>
                    <a:pt x="774211" y="1667149"/>
                  </a:lnTo>
                  <a:cubicBezTo>
                    <a:pt x="860649" y="1244739"/>
                    <a:pt x="1234397" y="926985"/>
                    <a:pt x="1682362" y="926985"/>
                  </a:cubicBezTo>
                  <a:cubicBezTo>
                    <a:pt x="2194320" y="926985"/>
                    <a:pt x="2609345" y="1342010"/>
                    <a:pt x="2609345" y="1853969"/>
                  </a:cubicBezTo>
                  <a:close/>
                </a:path>
              </a:pathLst>
            </a:custGeom>
            <a:gradFill flip="none" rotWithShape="1">
              <a:gsLst>
                <a:gs pos="97000">
                  <a:schemeClr val="bg2"/>
                </a:gs>
                <a:gs pos="31000">
                  <a:schemeClr val="bg2">
                    <a:lumMod val="90000"/>
                    <a:lumOff val="10000"/>
                  </a:schemeClr>
                </a:gs>
              </a:gsLst>
              <a:lin ang="15000000" scaled="0"/>
              <a:tileRect/>
            </a:gradFill>
            <a:ln>
              <a:noFill/>
            </a:ln>
            <a:effectLst>
              <a:innerShdw blurRad="355600" dist="101600" dir="16200000">
                <a:schemeClr val="accent1">
                  <a:lumMod val="60000"/>
                  <a:lumOff val="40000"/>
                  <a:alpha val="8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D02EF78B-5BDF-8632-B9B1-087DB042EEC7}"/>
                </a:ext>
              </a:extLst>
            </p:cNvPr>
            <p:cNvGrpSpPr/>
            <p:nvPr/>
          </p:nvGrpSpPr>
          <p:grpSpPr>
            <a:xfrm>
              <a:off x="4541453" y="3199533"/>
              <a:ext cx="3478701" cy="2615018"/>
              <a:chOff x="-481151" y="3199533"/>
              <a:chExt cx="3478701" cy="2615018"/>
            </a:xfrm>
          </p:grpSpPr>
          <p:sp>
            <p:nvSpPr>
              <p:cNvPr id="10" name="Freeform: Shape 32">
                <a:extLst>
                  <a:ext uri="{FF2B5EF4-FFF2-40B4-BE49-F238E27FC236}">
                    <a16:creationId xmlns:a16="http://schemas.microsoft.com/office/drawing/2014/main" id="{5C54B3E8-515B-0865-9321-DB3793A62240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 rot="18900000" flipV="1">
                <a:off x="-481151" y="3649708"/>
                <a:ext cx="3478701" cy="2164843"/>
              </a:xfrm>
              <a:custGeom>
                <a:avLst/>
                <a:gdLst>
                  <a:gd name="connsiteX0" fmla="*/ 3478701 w 3478701"/>
                  <a:gd name="connsiteY0" fmla="*/ 2164843 h 2164843"/>
                  <a:gd name="connsiteX1" fmla="*/ 1624733 w 3478701"/>
                  <a:gd name="connsiteY1" fmla="*/ 0 h 2164843"/>
                  <a:gd name="connsiteX2" fmla="*/ 87393 w 3478701"/>
                  <a:gd name="connsiteY2" fmla="*/ 954459 h 2164843"/>
                  <a:gd name="connsiteX3" fmla="*/ 0 w 3478701"/>
                  <a:gd name="connsiteY3" fmla="*/ 1122434 h 2164843"/>
                  <a:gd name="connsiteX4" fmla="*/ 736015 w 3478701"/>
                  <a:gd name="connsiteY4" fmla="*/ 1858449 h 2164843"/>
                  <a:gd name="connsiteX5" fmla="*/ 739424 w 3478701"/>
                  <a:gd name="connsiteY5" fmla="*/ 1842964 h 2164843"/>
                  <a:gd name="connsiteX6" fmla="*/ 1624733 w 3478701"/>
                  <a:gd name="connsiteY6" fmla="*/ 1082422 h 2164843"/>
                  <a:gd name="connsiteX7" fmla="*/ 2551716 w 3478701"/>
                  <a:gd name="connsiteY7" fmla="*/ 2164843 h 21648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478701" h="2164843">
                    <a:moveTo>
                      <a:pt x="3478701" y="2164843"/>
                    </a:moveTo>
                    <a:cubicBezTo>
                      <a:pt x="3478701" y="969234"/>
                      <a:pt x="2648651" y="0"/>
                      <a:pt x="1624733" y="0"/>
                    </a:cubicBezTo>
                    <a:cubicBezTo>
                      <a:pt x="984784" y="0"/>
                      <a:pt x="420564" y="378607"/>
                      <a:pt x="87393" y="954459"/>
                    </a:cubicBezTo>
                    <a:lnTo>
                      <a:pt x="0" y="1122434"/>
                    </a:lnTo>
                    <a:lnTo>
                      <a:pt x="736015" y="1858449"/>
                    </a:lnTo>
                    <a:lnTo>
                      <a:pt x="739424" y="1842964"/>
                    </a:lnTo>
                    <a:cubicBezTo>
                      <a:pt x="856791" y="1402344"/>
                      <a:pt x="1208766" y="1082422"/>
                      <a:pt x="1624733" y="1082422"/>
                    </a:cubicBezTo>
                    <a:cubicBezTo>
                      <a:pt x="2136692" y="1082422"/>
                      <a:pt x="2551716" y="1567038"/>
                      <a:pt x="2551716" y="2164843"/>
                    </a:cubicBezTo>
                    <a:close/>
                  </a:path>
                </a:pathLst>
              </a:custGeom>
              <a:solidFill>
                <a:schemeClr val="bg2">
                  <a:lumMod val="50000"/>
                  <a:lumOff val="50000"/>
                  <a:alpha val="40000"/>
                </a:schemeClr>
              </a:solidFill>
              <a:ln>
                <a:noFill/>
              </a:ln>
              <a:effectLst>
                <a:softEdge rad="381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56E92718-2CCD-B15D-8DE5-46285BEA256B}"/>
                  </a:ext>
                </a:extLst>
              </p:cNvPr>
              <p:cNvSpPr/>
              <p:nvPr userDrawn="1"/>
            </p:nvSpPr>
            <p:spPr>
              <a:xfrm rot="13500000" flipV="1">
                <a:off x="1512277" y="2840042"/>
                <a:ext cx="214196" cy="933178"/>
              </a:xfrm>
              <a:prstGeom prst="ellipse">
                <a:avLst/>
              </a:prstGeom>
              <a:solidFill>
                <a:schemeClr val="bg2">
                  <a:lumMod val="90000"/>
                  <a:lumOff val="10000"/>
                </a:schemeClr>
              </a:solidFill>
              <a:ln>
                <a:noFill/>
              </a:ln>
              <a:effectLst>
                <a:innerShdw blurRad="1270000" dist="2540000">
                  <a:schemeClr val="accent1">
                    <a:lumMod val="60000"/>
                    <a:lumOff val="40000"/>
                    <a:alpha val="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EA0B78B-84F0-8B85-40E8-678689DC13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723112" y="5088958"/>
            <a:ext cx="1335600" cy="1262947"/>
            <a:chOff x="10145015" y="2343978"/>
            <a:chExt cx="1335600" cy="1262947"/>
          </a:xfrm>
        </p:grpSpPr>
        <p:sp>
          <p:nvSpPr>
            <p:cNvPr id="20" name="Freeform: Shape 25">
              <a:extLst>
                <a:ext uri="{FF2B5EF4-FFF2-40B4-BE49-F238E27FC236}">
                  <a16:creationId xmlns:a16="http://schemas.microsoft.com/office/drawing/2014/main" id="{2E5D7C6F-BF77-9B7D-5B12-7AF3ED280B43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400615" y="2343978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732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FA599EE6-2673-0AD8-EAE0-45C79326015E}"/>
                </a:ext>
              </a:extLst>
            </p:cNvPr>
            <p:cNvSpPr/>
            <p:nvPr/>
          </p:nvSpPr>
          <p:spPr>
            <a:xfrm rot="13500000">
              <a:off x="10415015" y="21798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BDBC526-6DCD-4FF6-8395-D8C22E46E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2" y="498474"/>
            <a:ext cx="7960421" cy="1450217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sz="40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81343" y="2103039"/>
            <a:ext cx="7929940" cy="3979625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4046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096D26C0-4AFC-33CC-99BE-317E9A84435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insert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376680"/>
            <a:ext cx="9144000" cy="2286000"/>
          </a:xfrm>
        </p:spPr>
        <p:txBody>
          <a:bodyPr anchor="b">
            <a:noAutofit/>
          </a:bodyPr>
          <a:lstStyle>
            <a:lvl1pPr algn="ctr">
              <a:defRPr sz="54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799840"/>
            <a:ext cx="9144000" cy="2286000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subtitle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070940-5919-2C95-2278-32E50BF14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57D599-49CF-19FE-6D86-C5EDB765F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931DF1-1C8D-86B9-BFDD-098FFC00F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72814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94729CA3-91C4-4A89-9448-A2F0E40917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68347B7-45FA-4A01-924D-DC385B720B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3" y="508635"/>
            <a:ext cx="11090274" cy="133200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0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50862" y="2097175"/>
            <a:ext cx="5435600" cy="3995650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buNone/>
              <a:defRPr sz="1800">
                <a:solidFill>
                  <a:schemeClr val="tx1"/>
                </a:solidFill>
              </a:defRPr>
            </a:lvl1pPr>
            <a:lvl2pPr marL="228600">
              <a:spcBef>
                <a:spcPts val="1000"/>
              </a:spcBef>
              <a:defRPr sz="1800">
                <a:solidFill>
                  <a:schemeClr val="tx1"/>
                </a:solidFill>
              </a:defRPr>
            </a:lvl2pPr>
            <a:lvl3pPr marL="411480" indent="-228600">
              <a:spcBef>
                <a:spcPts val="1000"/>
              </a:spcBef>
              <a:defRPr sz="1800">
                <a:solidFill>
                  <a:schemeClr val="tx1"/>
                </a:solidFill>
              </a:defRPr>
            </a:lvl3pPr>
            <a:lvl4pPr marL="594360">
              <a:spcBef>
                <a:spcPts val="1000"/>
              </a:spcBef>
              <a:defRPr sz="1800">
                <a:solidFill>
                  <a:schemeClr val="tx1"/>
                </a:solidFill>
              </a:defRPr>
            </a:lvl4pPr>
            <a:lvl5pPr marL="777240">
              <a:spcBef>
                <a:spcPts val="1000"/>
              </a:spcBef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B65629D-0977-C0EA-5E0B-C4822F43DAEE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6205540" y="2097175"/>
            <a:ext cx="5435600" cy="3995650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buNone/>
              <a:defRPr sz="1800">
                <a:solidFill>
                  <a:schemeClr val="tx1"/>
                </a:solidFill>
              </a:defRPr>
            </a:lvl1pPr>
            <a:lvl2pPr marL="228600">
              <a:spcBef>
                <a:spcPts val="1000"/>
              </a:spcBef>
              <a:defRPr sz="1800">
                <a:solidFill>
                  <a:schemeClr val="tx1"/>
                </a:solidFill>
              </a:defRPr>
            </a:lvl2pPr>
            <a:lvl3pPr marL="411480" indent="-228600">
              <a:spcBef>
                <a:spcPts val="1000"/>
              </a:spcBef>
              <a:defRPr sz="1800">
                <a:solidFill>
                  <a:schemeClr val="tx1"/>
                </a:solidFill>
              </a:defRPr>
            </a:lvl3pPr>
            <a:lvl4pPr marL="594360">
              <a:spcBef>
                <a:spcPts val="1000"/>
              </a:spcBef>
              <a:defRPr sz="1800">
                <a:solidFill>
                  <a:schemeClr val="tx1"/>
                </a:solidFill>
              </a:defRPr>
            </a:lvl4pPr>
            <a:lvl5pPr marL="777240">
              <a:spcBef>
                <a:spcPts val="1000"/>
              </a:spcBef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11030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+ pict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0974" y="196900"/>
            <a:ext cx="4899628" cy="2331490"/>
          </a:xfrm>
        </p:spPr>
        <p:txBody>
          <a:bodyPr anchor="b" anchorCtr="0">
            <a:noAutofit/>
          </a:bodyPr>
          <a:lstStyle>
            <a:lvl1pPr algn="r">
              <a:defRPr sz="40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13049-5F46-053E-6279-8183259649A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83162" y="2827209"/>
            <a:ext cx="4917440" cy="3442144"/>
          </a:xfrm>
        </p:spPr>
        <p:txBody>
          <a:bodyPr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algn="r">
              <a:defRPr sz="1200">
                <a:solidFill>
                  <a:schemeClr val="tx1"/>
                </a:solidFill>
              </a:defRPr>
            </a:lvl2pPr>
            <a:lvl3pPr algn="r">
              <a:defRPr sz="1200">
                <a:solidFill>
                  <a:schemeClr val="tx1"/>
                </a:solidFill>
              </a:defRPr>
            </a:lvl3pPr>
            <a:lvl4pPr algn="r">
              <a:defRPr sz="1200">
                <a:solidFill>
                  <a:schemeClr val="tx1"/>
                </a:solidFill>
              </a:defRPr>
            </a:lvl4pPr>
            <a:lvl5pPr algn="r"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BC013AD6-0EF3-2B25-DDBD-2DF706123AE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5588" y="0"/>
            <a:ext cx="6095998" cy="68580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904CD02-7C7D-28DD-85A8-2FD92C29D3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803321" y="682622"/>
            <a:ext cx="734257" cy="760506"/>
            <a:chOff x="5243759" y="1363788"/>
            <a:chExt cx="734257" cy="760506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FB7341D0-DC30-9661-B3E0-91DE7C379468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92A118B5-9F91-EA1B-3F95-6BFA5095544C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208891A5-91FA-D924-CB46-E74B50635001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5" name="Oval 14">
            <a:extLst>
              <a:ext uri="{FF2B5EF4-FFF2-40B4-BE49-F238E27FC236}">
                <a16:creationId xmlns:a16="http://schemas.microsoft.com/office/drawing/2014/main" id="{BE5F7483-2261-D4C4-30E3-2D379D8CA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189378" y="523262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2080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3BDBC526-6DCD-4FF6-8395-D8C22E46E527}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113199"/>
            <a:ext cx="11090274" cy="3979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862183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+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3" y="550801"/>
            <a:ext cx="11090275" cy="1237360"/>
          </a:xfrm>
        </p:spPr>
        <p:txBody>
          <a:bodyPr anchor="t" anchorCtr="0"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13049-5F46-053E-6279-8183259649A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53720" y="1917065"/>
            <a:ext cx="2921000" cy="429768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423FEB60-8FB5-7F10-EDD7-8AB4B3139EF6}"/>
              </a:ext>
            </a:extLst>
          </p:cNvPr>
          <p:cNvSpPr>
            <a:spLocks noGrp="1"/>
          </p:cNvSpPr>
          <p:nvPr>
            <p:ph type="tbl" sz="quarter" idx="13" hasCustomPrompt="1"/>
          </p:nvPr>
        </p:nvSpPr>
        <p:spPr>
          <a:xfrm>
            <a:off x="4048759" y="1917065"/>
            <a:ext cx="7591799" cy="4297680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insert table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3188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94729CA3-91C4-4A89-9448-A2F0E40917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3" y="488315"/>
            <a:ext cx="11090274" cy="133200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000"/>
            </a:lvl1pPr>
          </a:lstStyle>
          <a:p>
            <a:r>
              <a:rPr lang="en-US"/>
              <a:t>Click to add title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EFC6ED4-22DD-0C3B-D15A-218307AB6D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379261" y="2030035"/>
            <a:ext cx="1335600" cy="1262947"/>
            <a:chOff x="10145015" y="2343978"/>
            <a:chExt cx="1335600" cy="1262947"/>
          </a:xfrm>
        </p:grpSpPr>
        <p:sp>
          <p:nvSpPr>
            <p:cNvPr id="12" name="Freeform: Shape 25">
              <a:extLst>
                <a:ext uri="{FF2B5EF4-FFF2-40B4-BE49-F238E27FC236}">
                  <a16:creationId xmlns:a16="http://schemas.microsoft.com/office/drawing/2014/main" id="{E4CD0F67-4BE8-1120-FCAE-806F9E18DD58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400615" y="2343978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732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9B74B85-E3CB-E24E-54C6-AB161411D93A}"/>
                </a:ext>
              </a:extLst>
            </p:cNvPr>
            <p:cNvSpPr/>
            <p:nvPr/>
          </p:nvSpPr>
          <p:spPr>
            <a:xfrm rot="13500000">
              <a:off x="10415015" y="21798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5" name="Freeform: Shape 21">
            <a:extLst>
              <a:ext uri="{FF2B5EF4-FFF2-40B4-BE49-F238E27FC236}">
                <a16:creationId xmlns:a16="http://schemas.microsoft.com/office/drawing/2014/main" id="{5781DEED-6608-D622-CA5E-C91FD8645E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4295775" y="0"/>
            <a:ext cx="360000" cy="274638"/>
          </a:xfrm>
          <a:custGeom>
            <a:avLst/>
            <a:gdLst>
              <a:gd name="connsiteX0" fmla="*/ 30714 w 360000"/>
              <a:gd name="connsiteY0" fmla="*/ 0 h 274638"/>
              <a:gd name="connsiteX1" fmla="*/ 329286 w 360000"/>
              <a:gd name="connsiteY1" fmla="*/ 0 h 274638"/>
              <a:gd name="connsiteX2" fmla="*/ 345855 w 360000"/>
              <a:gd name="connsiteY2" fmla="*/ 24574 h 274638"/>
              <a:gd name="connsiteX3" fmla="*/ 360000 w 360000"/>
              <a:gd name="connsiteY3" fmla="*/ 94638 h 274638"/>
              <a:gd name="connsiteX4" fmla="*/ 180000 w 360000"/>
              <a:gd name="connsiteY4" fmla="*/ 274638 h 274638"/>
              <a:gd name="connsiteX5" fmla="*/ 0 w 360000"/>
              <a:gd name="connsiteY5" fmla="*/ 94638 h 274638"/>
              <a:gd name="connsiteX6" fmla="*/ 14145 w 360000"/>
              <a:gd name="connsiteY6" fmla="*/ 24574 h 274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000" h="274638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68347B7-45FA-4A01-924D-DC385B720B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50862" y="1965095"/>
            <a:ext cx="5435600" cy="399565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800">
                <a:solidFill>
                  <a:schemeClr val="tx1"/>
                </a:solidFill>
              </a:defRPr>
            </a:lvl4pPr>
            <a:lvl5pPr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4B946DE-F802-2F36-2789-09D7F8604081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6301305" y="1965095"/>
            <a:ext cx="5339397" cy="399565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800">
                <a:solidFill>
                  <a:schemeClr val="tx1"/>
                </a:solidFill>
              </a:defRPr>
            </a:lvl4pPr>
            <a:lvl5pPr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0731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3" y="560961"/>
            <a:ext cx="11090275" cy="1186560"/>
          </a:xfrm>
        </p:spPr>
        <p:txBody>
          <a:bodyPr anchor="t" anchorCtr="0"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C28186-3489-427F-79D0-B784440236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50861" y="1917064"/>
            <a:ext cx="11090275" cy="4297679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800">
                <a:solidFill>
                  <a:schemeClr val="tx1"/>
                </a:solidFill>
              </a:defRPr>
            </a:lvl4pPr>
            <a:lvl5pPr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2465534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E57989ED-9663-5033-AA83-267069FC5C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303845" y="5427212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9536" y="549274"/>
            <a:ext cx="5179330" cy="2841829"/>
          </a:xfrm>
        </p:spPr>
        <p:txBody>
          <a:bodyPr vert="horz" wrap="square" lIns="0" tIns="0" rIns="0" bIns="0" rtlCol="0" anchor="b" anchorCtr="0">
            <a:normAutofit/>
          </a:bodyPr>
          <a:lstStyle>
            <a:lvl1pPr>
              <a:defRPr lang="en-US" sz="54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49537" y="3646704"/>
            <a:ext cx="5179330" cy="2706160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spcBef>
                <a:spcPts val="1000"/>
              </a:spcBef>
              <a:buNone/>
              <a:defRPr sz="1200">
                <a:solidFill>
                  <a:schemeClr val="tx1"/>
                </a:solidFill>
              </a:defRPr>
            </a:lvl2pPr>
            <a:lvl3pPr marL="914400" indent="0">
              <a:spcBef>
                <a:spcPts val="1000"/>
              </a:spcBef>
              <a:buNone/>
              <a:defRPr sz="1200">
                <a:solidFill>
                  <a:schemeClr val="tx1"/>
                </a:solidFill>
              </a:defRPr>
            </a:lvl3pPr>
            <a:lvl4pPr marL="1371600" indent="0">
              <a:spcBef>
                <a:spcPts val="1000"/>
              </a:spcBef>
              <a:buNone/>
              <a:defRPr sz="1200">
                <a:solidFill>
                  <a:schemeClr val="tx1"/>
                </a:solidFill>
              </a:defRPr>
            </a:lvl4pPr>
            <a:lvl5pPr marL="1828800" indent="0">
              <a:spcBef>
                <a:spcPts val="1000"/>
              </a:spcBef>
              <a:buNone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5392876F-0BBD-F80A-DE7F-8831AD3BF35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26138" y="549275"/>
            <a:ext cx="5654675" cy="5788025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insert picture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4E08E8E-10CB-55BC-8AFF-E64C800B9F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4036" y="5610392"/>
            <a:ext cx="667802" cy="631474"/>
            <a:chOff x="10478914" y="1506691"/>
            <a:chExt cx="667802" cy="631474"/>
          </a:xfrm>
        </p:grpSpPr>
        <p:sp>
          <p:nvSpPr>
            <p:cNvPr id="10" name="Freeform: Shape 15">
              <a:extLst>
                <a:ext uri="{FF2B5EF4-FFF2-40B4-BE49-F238E27FC236}">
                  <a16:creationId xmlns:a16="http://schemas.microsoft.com/office/drawing/2014/main" id="{B439260B-AC6B-1C83-1A63-058A7E7EFCC9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ADD32DC-9BAF-DA32-4E29-A6D403E04377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BDBC526-6DCD-4FF6-8395-D8C22E46E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8325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>
            <a:extLst>
              <a:ext uri="{FF2B5EF4-FFF2-40B4-BE49-F238E27FC236}">
                <a16:creationId xmlns:a16="http://schemas.microsoft.com/office/drawing/2014/main" id="{4644CBB8-40B8-42F8-9172-07A476341DDA}"/>
              </a:ext>
            </a:extLst>
          </p:cNvPr>
          <p:cNvGrpSpPr/>
          <p:nvPr/>
        </p:nvGrpSpPr>
        <p:grpSpPr>
          <a:xfrm>
            <a:off x="356481" y="879007"/>
            <a:ext cx="734257" cy="760506"/>
            <a:chOff x="5243759" y="1363788"/>
            <a:chExt cx="734257" cy="760506"/>
          </a:xfrm>
        </p:grpSpPr>
        <p:sp>
          <p:nvSpPr>
            <p:cNvPr id="49" name="Freeform 5">
              <a:extLst>
                <a:ext uri="{FF2B5EF4-FFF2-40B4-BE49-F238E27FC236}">
                  <a16:creationId xmlns:a16="http://schemas.microsoft.com/office/drawing/2014/main" id="{35CE073E-302A-4AA7-98C7-8667DDDCFA18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0" name="Freeform 6">
              <a:extLst>
                <a:ext uri="{FF2B5EF4-FFF2-40B4-BE49-F238E27FC236}">
                  <a16:creationId xmlns:a16="http://schemas.microsoft.com/office/drawing/2014/main" id="{4FD1AE2F-DD70-4E93-B905-E052A23F0B1C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1" name="Freeform 8">
              <a:extLst>
                <a:ext uri="{FF2B5EF4-FFF2-40B4-BE49-F238E27FC236}">
                  <a16:creationId xmlns:a16="http://schemas.microsoft.com/office/drawing/2014/main" id="{E8D529E5-8838-47F0-98A4-2D46F11E499C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5DA2564-D3DB-48AD-83F0-6CC6B5743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563" y="474345"/>
            <a:ext cx="11077574" cy="2954655"/>
          </a:xfrm>
        </p:spPr>
        <p:txBody>
          <a:bodyPr vert="horz" wrap="square" lIns="0" tIns="0" rIns="0" bIns="0" rtlCol="0" anchor="b" anchorCtr="0">
            <a:normAutofit/>
          </a:bodyPr>
          <a:lstStyle>
            <a:lvl1pPr>
              <a:defRPr lang="en-US" sz="64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03DDF-462A-45CE-931B-010AB4F73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E10702-2ACF-4768-9E91-8CB87B895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FA722-391E-4FCF-8E15-0D7E2EC02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EEA752-36DA-440B-8747-0EB2914080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6271" y="3629772"/>
            <a:ext cx="11074866" cy="2678953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BCC02B0-8581-4752-B7BC-3CE1EF17B9F7}"/>
              </a:ext>
            </a:extLst>
          </p:cNvPr>
          <p:cNvSpPr>
            <a:spLocks noChangeAspect="1"/>
          </p:cNvSpPr>
          <p:nvPr/>
        </p:nvSpPr>
        <p:spPr>
          <a:xfrm rot="18900000">
            <a:off x="11209132" y="4448189"/>
            <a:ext cx="999200" cy="1262947"/>
          </a:xfrm>
          <a:custGeom>
            <a:avLst/>
            <a:gdLst>
              <a:gd name="connsiteX0" fmla="*/ 540000 w 999200"/>
              <a:gd name="connsiteY0" fmla="*/ 0 h 1262947"/>
              <a:gd name="connsiteX1" fmla="*/ 999200 w 999200"/>
              <a:gd name="connsiteY1" fmla="*/ 815317 h 1262947"/>
              <a:gd name="connsiteX2" fmla="*/ 552185 w 999200"/>
              <a:gd name="connsiteY2" fmla="*/ 1262333 h 1262947"/>
              <a:gd name="connsiteX3" fmla="*/ 540000 w 999200"/>
              <a:gd name="connsiteY3" fmla="*/ 1262947 h 1262947"/>
              <a:gd name="connsiteX4" fmla="*/ 0 w 999200"/>
              <a:gd name="connsiteY4" fmla="*/ 992947 h 1262947"/>
              <a:gd name="connsiteX5" fmla="*/ 10971 w 999200"/>
              <a:gd name="connsiteY5" fmla="*/ 938533 h 1262947"/>
              <a:gd name="connsiteX6" fmla="*/ 15626 w 999200"/>
              <a:gd name="connsiteY6" fmla="*/ 931034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9200" h="1262947">
                <a:moveTo>
                  <a:pt x="540000" y="0"/>
                </a:moveTo>
                <a:lnTo>
                  <a:pt x="999200" y="815317"/>
                </a:lnTo>
                <a:lnTo>
                  <a:pt x="552185" y="1262333"/>
                </a:lnTo>
                <a:lnTo>
                  <a:pt x="540000" y="1262947"/>
                </a:ln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10200000" scaled="0"/>
          </a:gradFill>
          <a:ln>
            <a:noFill/>
          </a:ln>
          <a:effectLst>
            <a:innerShdw blurRad="254000" dist="101600" dir="42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EA0FF4DB-8180-4D26-AEAE-7ECDB670F71D}"/>
              </a:ext>
            </a:extLst>
          </p:cNvPr>
          <p:cNvSpPr/>
          <p:nvPr/>
        </p:nvSpPr>
        <p:spPr>
          <a:xfrm rot="2700000">
            <a:off x="11686937" y="4853516"/>
            <a:ext cx="540000" cy="978284"/>
          </a:xfrm>
          <a:custGeom>
            <a:avLst/>
            <a:gdLst>
              <a:gd name="connsiteX0" fmla="*/ 113288 w 540000"/>
              <a:gd name="connsiteY0" fmla="*/ 0 h 978284"/>
              <a:gd name="connsiteX1" fmla="*/ 539386 w 540000"/>
              <a:gd name="connsiteY1" fmla="*/ 426099 h 978284"/>
              <a:gd name="connsiteX2" fmla="*/ 540000 w 540000"/>
              <a:gd name="connsiteY2" fmla="*/ 438284 h 978284"/>
              <a:gd name="connsiteX3" fmla="*/ 270000 w 540000"/>
              <a:gd name="connsiteY3" fmla="*/ 978284 h 978284"/>
              <a:gd name="connsiteX4" fmla="*/ 0 w 540000"/>
              <a:gd name="connsiteY4" fmla="*/ 438284 h 978284"/>
              <a:gd name="connsiteX5" fmla="*/ 79081 w 540000"/>
              <a:gd name="connsiteY5" fmla="*/ 56446 h 978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0000" h="978284">
                <a:moveTo>
                  <a:pt x="113288" y="0"/>
                </a:moveTo>
                <a:lnTo>
                  <a:pt x="539386" y="426099"/>
                </a:lnTo>
                <a:lnTo>
                  <a:pt x="540000" y="438284"/>
                </a:lnTo>
                <a:cubicBezTo>
                  <a:pt x="540000" y="736518"/>
                  <a:pt x="419117" y="978284"/>
                  <a:pt x="270000" y="978284"/>
                </a:cubicBezTo>
                <a:cubicBezTo>
                  <a:pt x="120883" y="978284"/>
                  <a:pt x="0" y="736518"/>
                  <a:pt x="0" y="438284"/>
                </a:cubicBezTo>
                <a:cubicBezTo>
                  <a:pt x="0" y="289167"/>
                  <a:pt x="30220" y="154167"/>
                  <a:pt x="79081" y="56446"/>
                </a:cubicBezTo>
                <a:close/>
              </a:path>
            </a:pathLst>
          </a:cu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233103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94729CA3-91C4-4A89-9448-A2F0E409177A}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68347B7-45FA-4A01-924D-DC385B720B3E}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4" cy="13320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862" y="2097175"/>
            <a:ext cx="5435600" cy="3995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362910-87AA-4E67-992D-8D4822FD8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5538" y="2097175"/>
            <a:ext cx="5435600" cy="3995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737803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FD65A50E-2F73-4426-8586-9731AFA2D2E0}"/>
              </a:ext>
            </a:extLst>
          </p:cNvPr>
          <p:cNvSpPr>
            <a:spLocks noChangeAspect="1"/>
          </p:cNvSpPr>
          <p:nvPr/>
        </p:nvSpPr>
        <p:spPr>
          <a:xfrm>
            <a:off x="11091612" y="58934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89C080-4102-49AE-BDA9-59A4A67E2486}"/>
              </a:ext>
            </a:extLst>
          </p:cNvPr>
          <p:cNvSpPr/>
          <p:nvPr/>
        </p:nvSpPr>
        <p:spPr>
          <a:xfrm>
            <a:off x="11451612" y="5827878"/>
            <a:ext cx="379049" cy="360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E62014-F04C-495A-964E-6B888D49C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sz="32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5DF027-E633-44EE-ACA0-C205930AA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881275"/>
            <a:ext cx="5437186" cy="535354"/>
          </a:xfrm>
        </p:spPr>
        <p:txBody>
          <a:bodyPr anchor="b">
            <a:normAutofit/>
          </a:bodyPr>
          <a:lstStyle>
            <a:lvl1pPr marL="0" indent="0">
              <a:buNone/>
              <a:defRPr sz="14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A4F363-FEEF-4CD2-A18E-17AE8D4851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577270"/>
            <a:ext cx="5429114" cy="3515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E50F8C-4D64-40FD-AE8C-6A1F3C2A84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881275"/>
            <a:ext cx="5436392" cy="535354"/>
          </a:xfrm>
        </p:spPr>
        <p:txBody>
          <a:bodyPr vert="horz" wrap="square" lIns="0" tIns="0" rIns="0" bIns="0" rtlCol="0" anchor="b">
            <a:normAutofit/>
          </a:bodyPr>
          <a:lstStyle>
            <a:lvl1pPr>
              <a:defRPr lang="en-US" sz="1400" b="0" cap="all" spc="200" baseline="0" dirty="0">
                <a:solidFill>
                  <a:schemeClr val="tx1"/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AC943E-DB2B-40E0-907F-8EA1404791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577270"/>
            <a:ext cx="5436391" cy="3515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CDCD5B-3F26-4AFA-8BD4-E5D8DD2AF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10D1EE-83A0-4FB5-9B25-8A73DE891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31C35-2E5B-491D-85ED-DB42A4FE1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516339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2053C-0E9C-4159-B7C9-6AB743439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9149" y="550799"/>
            <a:ext cx="8283313" cy="5542025"/>
          </a:xfrm>
        </p:spPr>
        <p:txBody>
          <a:bodyPr vert="horz" wrap="square" lIns="0" tIns="0" rIns="0" bIns="0" rtlCol="0" anchor="ctr" anchorCtr="0">
            <a:norm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F51F65-E111-4656-83BE-CFCDE2DD6C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FF82CB-2D17-4918-821E-485475CF2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66589D-A056-4817-AE15-39D87FE13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E489F067-39E1-4757-BC11-6169A343F2E1}"/>
              </a:ext>
            </a:extLst>
          </p:cNvPr>
          <p:cNvSpPr>
            <a:spLocks noChangeAspect="1"/>
          </p:cNvSpPr>
          <p:nvPr/>
        </p:nvSpPr>
        <p:spPr>
          <a:xfrm rot="18900000" flipV="1">
            <a:off x="-410727" y="3958416"/>
            <a:ext cx="3536330" cy="1853969"/>
          </a:xfrm>
          <a:custGeom>
            <a:avLst/>
            <a:gdLst>
              <a:gd name="connsiteX0" fmla="*/ 3536330 w 3536330"/>
              <a:gd name="connsiteY0" fmla="*/ 1853969 h 1853969"/>
              <a:gd name="connsiteX1" fmla="*/ 1682362 w 3536330"/>
              <a:gd name="connsiteY1" fmla="*/ 0 h 1853969"/>
              <a:gd name="connsiteX2" fmla="*/ 52157 w 3536330"/>
              <a:gd name="connsiteY2" fmla="*/ 970257 h 1853969"/>
              <a:gd name="connsiteX3" fmla="*/ 0 w 3536330"/>
              <a:gd name="connsiteY3" fmla="*/ 1078528 h 1853969"/>
              <a:gd name="connsiteX4" fmla="*/ 757215 w 3536330"/>
              <a:gd name="connsiteY4" fmla="*/ 1835743 h 1853969"/>
              <a:gd name="connsiteX5" fmla="*/ 774211 w 3536330"/>
              <a:gd name="connsiteY5" fmla="*/ 1667149 h 1853969"/>
              <a:gd name="connsiteX6" fmla="*/ 1682362 w 3536330"/>
              <a:gd name="connsiteY6" fmla="*/ 926985 h 1853969"/>
              <a:gd name="connsiteX7" fmla="*/ 2609345 w 3536330"/>
              <a:gd name="connsiteY7" fmla="*/ 1853969 h 1853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36330" h="1853969">
                <a:moveTo>
                  <a:pt x="3536330" y="1853969"/>
                </a:moveTo>
                <a:cubicBezTo>
                  <a:pt x="3536330" y="830051"/>
                  <a:pt x="2706280" y="0"/>
                  <a:pt x="1682362" y="0"/>
                </a:cubicBezTo>
                <a:cubicBezTo>
                  <a:pt x="978418" y="0"/>
                  <a:pt x="366107" y="392328"/>
                  <a:pt x="52157" y="970257"/>
                </a:cubicBezTo>
                <a:lnTo>
                  <a:pt x="0" y="1078528"/>
                </a:lnTo>
                <a:lnTo>
                  <a:pt x="757215" y="1835743"/>
                </a:lnTo>
                <a:lnTo>
                  <a:pt x="774211" y="1667149"/>
                </a:lnTo>
                <a:cubicBezTo>
                  <a:pt x="860649" y="1244739"/>
                  <a:pt x="1234397" y="926985"/>
                  <a:pt x="1682362" y="926985"/>
                </a:cubicBezTo>
                <a:cubicBezTo>
                  <a:pt x="2194320" y="926985"/>
                  <a:pt x="2609345" y="1342010"/>
                  <a:pt x="2609345" y="1853969"/>
                </a:cubicBezTo>
                <a:close/>
              </a:path>
            </a:pathLst>
          </a:custGeom>
          <a:gradFill flip="none" rotWithShape="1">
            <a:gsLst>
              <a:gs pos="97000">
                <a:schemeClr val="bg2"/>
              </a:gs>
              <a:gs pos="31000">
                <a:schemeClr val="bg2">
                  <a:lumMod val="90000"/>
                  <a:lumOff val="10000"/>
                </a:schemeClr>
              </a:gs>
            </a:gsLst>
            <a:lin ang="15000000" scaled="0"/>
            <a:tileRect/>
          </a:gradFill>
          <a:ln>
            <a:noFill/>
          </a:ln>
          <a:effectLst>
            <a:innerShdw blurRad="355600" dist="101600" dir="16200000">
              <a:schemeClr val="accent1">
                <a:lumMod val="60000"/>
                <a:lumOff val="40000"/>
                <a:alpha val="8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DD231011-607F-42F1-B2D9-2BA8E91CC6AF}"/>
              </a:ext>
            </a:extLst>
          </p:cNvPr>
          <p:cNvSpPr>
            <a:spLocks noChangeAspect="1"/>
          </p:cNvSpPr>
          <p:nvPr/>
        </p:nvSpPr>
        <p:spPr>
          <a:xfrm rot="18900000" flipV="1">
            <a:off x="-481151" y="3649708"/>
            <a:ext cx="3478701" cy="2164843"/>
          </a:xfrm>
          <a:custGeom>
            <a:avLst/>
            <a:gdLst>
              <a:gd name="connsiteX0" fmla="*/ 3478701 w 3478701"/>
              <a:gd name="connsiteY0" fmla="*/ 2164843 h 2164843"/>
              <a:gd name="connsiteX1" fmla="*/ 1624733 w 3478701"/>
              <a:gd name="connsiteY1" fmla="*/ 0 h 2164843"/>
              <a:gd name="connsiteX2" fmla="*/ 87393 w 3478701"/>
              <a:gd name="connsiteY2" fmla="*/ 954459 h 2164843"/>
              <a:gd name="connsiteX3" fmla="*/ 0 w 3478701"/>
              <a:gd name="connsiteY3" fmla="*/ 1122434 h 2164843"/>
              <a:gd name="connsiteX4" fmla="*/ 736015 w 3478701"/>
              <a:gd name="connsiteY4" fmla="*/ 1858449 h 2164843"/>
              <a:gd name="connsiteX5" fmla="*/ 739424 w 3478701"/>
              <a:gd name="connsiteY5" fmla="*/ 1842964 h 2164843"/>
              <a:gd name="connsiteX6" fmla="*/ 1624733 w 3478701"/>
              <a:gd name="connsiteY6" fmla="*/ 1082422 h 2164843"/>
              <a:gd name="connsiteX7" fmla="*/ 2551716 w 3478701"/>
              <a:gd name="connsiteY7" fmla="*/ 2164843 h 2164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78701" h="2164843">
                <a:moveTo>
                  <a:pt x="3478701" y="2164843"/>
                </a:moveTo>
                <a:cubicBezTo>
                  <a:pt x="3478701" y="969234"/>
                  <a:pt x="2648651" y="0"/>
                  <a:pt x="1624733" y="0"/>
                </a:cubicBezTo>
                <a:cubicBezTo>
                  <a:pt x="984784" y="0"/>
                  <a:pt x="420564" y="378607"/>
                  <a:pt x="87393" y="954459"/>
                </a:cubicBezTo>
                <a:lnTo>
                  <a:pt x="0" y="1122434"/>
                </a:lnTo>
                <a:lnTo>
                  <a:pt x="736015" y="1858449"/>
                </a:lnTo>
                <a:lnTo>
                  <a:pt x="739424" y="1842964"/>
                </a:lnTo>
                <a:cubicBezTo>
                  <a:pt x="856791" y="1402344"/>
                  <a:pt x="1208766" y="1082422"/>
                  <a:pt x="1624733" y="1082422"/>
                </a:cubicBezTo>
                <a:cubicBezTo>
                  <a:pt x="2136692" y="1082422"/>
                  <a:pt x="2551716" y="1567038"/>
                  <a:pt x="2551716" y="2164843"/>
                </a:cubicBezTo>
                <a:close/>
              </a:path>
            </a:pathLst>
          </a:custGeom>
          <a:solidFill>
            <a:schemeClr val="bg2">
              <a:lumMod val="50000"/>
              <a:lumOff val="50000"/>
              <a:alpha val="40000"/>
            </a:schemeClr>
          </a:solidFill>
          <a:ln>
            <a:noFill/>
          </a:ln>
          <a:effectLst>
            <a:softEdge rad="381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C472EFA-56B5-4A41-8D4B-E9F37727F34D}"/>
              </a:ext>
            </a:extLst>
          </p:cNvPr>
          <p:cNvSpPr/>
          <p:nvPr/>
        </p:nvSpPr>
        <p:spPr>
          <a:xfrm rot="13500000" flipV="1">
            <a:off x="1512277" y="2840042"/>
            <a:ext cx="214196" cy="933178"/>
          </a:xfrm>
          <a:prstGeom prst="ellipse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33781B6C-21AD-489D-A3CB-522BB2AC543F}"/>
              </a:ext>
            </a:extLst>
          </p:cNvPr>
          <p:cNvSpPr>
            <a:spLocks noChangeAspect="1"/>
          </p:cNvSpPr>
          <p:nvPr/>
        </p:nvSpPr>
        <p:spPr>
          <a:xfrm>
            <a:off x="1780661" y="385236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1AD5B80-530E-44CD-8D4A-2796FB214CBF}"/>
              </a:ext>
            </a:extLst>
          </p:cNvPr>
          <p:cNvGrpSpPr/>
          <p:nvPr/>
        </p:nvGrpSpPr>
        <p:grpSpPr>
          <a:xfrm>
            <a:off x="623181" y="1514007"/>
            <a:ext cx="734257" cy="760506"/>
            <a:chOff x="5243759" y="1363788"/>
            <a:chExt cx="734257" cy="760506"/>
          </a:xfrm>
        </p:grpSpPr>
        <p:sp>
          <p:nvSpPr>
            <p:cNvPr id="52" name="Freeform 5">
              <a:extLst>
                <a:ext uri="{FF2B5EF4-FFF2-40B4-BE49-F238E27FC236}">
                  <a16:creationId xmlns:a16="http://schemas.microsoft.com/office/drawing/2014/main" id="{2F746AA8-9050-4515-9B17-BC850368529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Freeform 6">
              <a:extLst>
                <a:ext uri="{FF2B5EF4-FFF2-40B4-BE49-F238E27FC236}">
                  <a16:creationId xmlns:a16="http://schemas.microsoft.com/office/drawing/2014/main" id="{23EC1AC3-1698-46D5-80B7-F22F15E1A5E4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4" name="Freeform 8">
              <a:extLst>
                <a:ext uri="{FF2B5EF4-FFF2-40B4-BE49-F238E27FC236}">
                  <a16:creationId xmlns:a16="http://schemas.microsoft.com/office/drawing/2014/main" id="{73766156-553C-46EB-93FA-4F37CC0FF5CF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01278666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734682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78B0BE9-88B0-4883-9BA9-CD594C400EC1}"/>
              </a:ext>
            </a:extLst>
          </p:cNvPr>
          <p:cNvGrpSpPr/>
          <p:nvPr/>
        </p:nvGrpSpPr>
        <p:grpSpPr>
          <a:xfrm>
            <a:off x="4949631" y="5111861"/>
            <a:ext cx="1262947" cy="1335600"/>
            <a:chOff x="2678417" y="2427951"/>
            <a:chExt cx="1262947" cy="13356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59DCBF3-7AFA-4CD1-A918-BC6DDE674E6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6964A02-96E1-4654-9187-DDDE7409F75B}"/>
                </a:ext>
              </a:extLst>
            </p:cNvPr>
            <p:cNvSpPr/>
            <p:nvPr/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F3FF76C-A012-4CDA-8AE7-E94139557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5" cy="984885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A4C80-DC38-4641-924F-90D6078CF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5775" y="1750060"/>
            <a:ext cx="7345362" cy="4342765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C42771-D3A7-4072-85DC-B7C5E530E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50060"/>
            <a:ext cx="3565525" cy="434276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D47AB1-6EB5-4E2C-B4A7-42DC643E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A9D15F-B6ED-46E1-9840-0B625880E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AEB023-7A5E-4087-B75E-A38A80EE5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579375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F98F1FBA-F8BB-42CF-8B3E-D19AAFEE96C1}"/>
              </a:ext>
            </a:extLst>
          </p:cNvPr>
          <p:cNvGrpSpPr/>
          <p:nvPr/>
        </p:nvGrpSpPr>
        <p:grpSpPr>
          <a:xfrm>
            <a:off x="334964" y="5115518"/>
            <a:ext cx="734257" cy="760506"/>
            <a:chOff x="5243759" y="1363788"/>
            <a:chExt cx="734257" cy="760506"/>
          </a:xfrm>
        </p:grpSpPr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60EE09DD-C3DB-4266-BCC3-A765CFFBF37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5F301FE0-96DC-4EFB-BBEE-AED762C337C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3BEAD276-8850-4C0C-9777-8537000D522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E5EE0A0-B07E-479B-9684-4BD09FA43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75409"/>
            <a:ext cx="4500562" cy="984885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sz="32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1893A9-3462-4F51-83AE-5D2F124B98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67324" y="575409"/>
            <a:ext cx="6373813" cy="5733316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A9240C-79C0-4A88-A476-725DE1B9C2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76195"/>
            <a:ext cx="4500562" cy="4532530"/>
          </a:xfrm>
        </p:spPr>
        <p:txBody>
          <a:bodyPr anchor="t" anchorCtr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7D2D6F-49E8-4217-A908-2D9E43583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1C4440-6B8D-4A24-A807-8B1302A3D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CFE189-E20B-4108-B290-24442433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694334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028302-E866-455D-8898-536230275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11090275" cy="133305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94E72B-F0CF-4BC4-B509-A1C4508BE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3" y="2113862"/>
            <a:ext cx="11091600" cy="3978963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ACE49D-C22F-4540-AC09-E421D2A2E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r>
              <a:rPr lang="en-US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D5C3BE-317E-49E8-82B5-C8A7EC9C8A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574E12-6C16-431F-B2CE-E4B15916BA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95584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  <p:sldLayoutId id="2147483718" r:id="rId13"/>
    <p:sldLayoutId id="2147483719" r:id="rId14"/>
    <p:sldLayoutId id="2147483720" r:id="rId15"/>
    <p:sldLayoutId id="2147483721" r:id="rId16"/>
    <p:sldLayoutId id="2147483722" r:id="rId17"/>
    <p:sldLayoutId id="2147483723" r:id="rId18"/>
    <p:sldLayoutId id="2147483724" r:id="rId19"/>
    <p:sldLayoutId id="2147483725" r:id="rId20"/>
    <p:sldLayoutId id="2147483726" r:id="rId21"/>
    <p:sldLayoutId id="2147483727" r:id="rId22"/>
    <p:sldLayoutId id="2147483728" r:id="rId23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spcAft>
          <a:spcPts val="800"/>
        </a:spcAft>
        <a:buFont typeface="Arial" panose="020B0604020202020204" pitchFamily="34" charset="0"/>
        <a:buChar char="•"/>
        <a:defRPr sz="2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2" pos="3840">
          <p15:clr>
            <a:srgbClr val="F26B43"/>
          </p15:clr>
        </p15:guide>
        <p15:guide id="33" orient="horz" pos="2160">
          <p15:clr>
            <a:srgbClr val="F26B43"/>
          </p15:clr>
        </p15:guide>
        <p15:guide id="34" pos="347">
          <p15:clr>
            <a:srgbClr val="F26B43"/>
          </p15:clr>
        </p15:guide>
        <p15:guide id="35" pos="7333">
          <p15:clr>
            <a:srgbClr val="F26B43"/>
          </p15:clr>
        </p15:guide>
        <p15:guide id="36" orient="horz" pos="346">
          <p15:clr>
            <a:srgbClr val="F26B43"/>
          </p15:clr>
        </p15:guide>
        <p15:guide id="37" orient="horz" pos="3974">
          <p15:clr>
            <a:srgbClr val="F26B43"/>
          </p15:clr>
        </p15:guide>
        <p15:guide id="38" pos="824">
          <p15:clr>
            <a:srgbClr val="A4A3A4"/>
          </p15:clr>
        </p15:guide>
        <p15:guide id="39" pos="937">
          <p15:clr>
            <a:srgbClr val="A4A3A4"/>
          </p15:clr>
        </p15:guide>
        <p15:guide id="40" pos="1413">
          <p15:clr>
            <a:srgbClr val="A4A3A4"/>
          </p15:clr>
        </p15:guide>
        <p15:guide id="41" pos="1527">
          <p15:clr>
            <a:srgbClr val="A4A3A4"/>
          </p15:clr>
        </p15:guide>
        <p15:guide id="42" pos="2003">
          <p15:clr>
            <a:srgbClr val="A4A3A4"/>
          </p15:clr>
        </p15:guide>
        <p15:guide id="43" pos="2116">
          <p15:clr>
            <a:srgbClr val="A4A3A4"/>
          </p15:clr>
        </p15:guide>
        <p15:guide id="44" pos="2593">
          <p15:clr>
            <a:srgbClr val="A4A3A4"/>
          </p15:clr>
        </p15:guide>
        <p15:guide id="45" pos="2706">
          <p15:clr>
            <a:srgbClr val="A4A3A4"/>
          </p15:clr>
        </p15:guide>
        <p15:guide id="46" pos="3182">
          <p15:clr>
            <a:srgbClr val="A4A3A4"/>
          </p15:clr>
        </p15:guide>
        <p15:guide id="47" pos="3318">
          <p15:clr>
            <a:srgbClr val="A4A3A4"/>
          </p15:clr>
        </p15:guide>
        <p15:guide id="48" pos="3772">
          <p15:clr>
            <a:srgbClr val="A4A3A4"/>
          </p15:clr>
        </p15:guide>
        <p15:guide id="49" pos="3908">
          <p15:clr>
            <a:srgbClr val="A4A3A4"/>
          </p15:clr>
        </p15:guide>
        <p15:guide id="50" pos="4362">
          <p15:clr>
            <a:srgbClr val="A4A3A4"/>
          </p15:clr>
        </p15:guide>
        <p15:guide id="51" pos="4498">
          <p15:clr>
            <a:srgbClr val="A4A3A4"/>
          </p15:clr>
        </p15:guide>
        <p15:guide id="52" pos="4951">
          <p15:clr>
            <a:srgbClr val="A4A3A4"/>
          </p15:clr>
        </p15:guide>
        <p15:guide id="53" pos="5087">
          <p15:clr>
            <a:srgbClr val="A4A3A4"/>
          </p15:clr>
        </p15:guide>
        <p15:guide id="54" pos="5541">
          <p15:clr>
            <a:srgbClr val="A4A3A4"/>
          </p15:clr>
        </p15:guide>
        <p15:guide id="55" pos="5677">
          <p15:clr>
            <a:srgbClr val="A4A3A4"/>
          </p15:clr>
        </p15:guide>
        <p15:guide id="56" pos="6153">
          <p15:clr>
            <a:srgbClr val="A4A3A4"/>
          </p15:clr>
        </p15:guide>
        <p15:guide id="57" pos="6267">
          <p15:clr>
            <a:srgbClr val="A4A3A4"/>
          </p15:clr>
        </p15:guide>
        <p15:guide id="58" pos="6743">
          <p15:clr>
            <a:srgbClr val="A4A3A4"/>
          </p15:clr>
        </p15:guide>
        <p15:guide id="59" pos="6856">
          <p15:clr>
            <a:srgbClr val="A4A3A4"/>
          </p15:clr>
        </p15:guide>
        <p15:guide id="60" orient="horz" pos="3838">
          <p15:clr>
            <a:srgbClr val="A4A3A4"/>
          </p15:clr>
        </p15:guide>
        <p15:guide id="61" orient="horz" pos="2092">
          <p15:clr>
            <a:srgbClr val="A4A3A4"/>
          </p15:clr>
        </p15:guide>
        <p15:guide id="62" orient="horz" pos="2228">
          <p15:clr>
            <a:srgbClr val="A4A3A4"/>
          </p15:clr>
        </p15:guide>
        <p15:guide id="63" orient="horz" pos="845">
          <p15:clr>
            <a:srgbClr val="A4A3A4"/>
          </p15:clr>
        </p15:guide>
        <p15:guide id="64" orient="horz" pos="958">
          <p15:clr>
            <a:srgbClr val="A4A3A4"/>
          </p15:clr>
        </p15:guide>
        <p15:guide id="65" orient="horz" pos="1480">
          <p15:clr>
            <a:srgbClr val="A4A3A4"/>
          </p15:clr>
        </p15:guide>
        <p15:guide id="66" orient="horz" pos="1593">
          <p15:clr>
            <a:srgbClr val="A4A3A4"/>
          </p15:clr>
        </p15:guide>
        <p15:guide id="67" orient="horz" pos="2727">
          <p15:clr>
            <a:srgbClr val="A4A3A4"/>
          </p15:clr>
        </p15:guide>
        <p15:guide id="68" orient="horz" pos="2840">
          <p15:clr>
            <a:srgbClr val="A4A3A4"/>
          </p15:clr>
        </p15:guide>
        <p15:guide id="69" orient="horz" pos="3339">
          <p15:clr>
            <a:srgbClr val="A4A3A4"/>
          </p15:clr>
        </p15:guide>
        <p15:guide id="70" orient="horz" pos="347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ckinsey.com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www.pwc.com/gx/en.html" TargetMode="External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artner.com/en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hyperlink" Target="https://www.mckinsey.com/" TargetMode="External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hyperlink" Target="https://appinventiv.com/blog/machine-learning-in-ecommerce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3.png"/><Relationship Id="rId5" Type="http://schemas.openxmlformats.org/officeDocument/2006/relationships/hyperlink" Target="https://peoplesdispatch.org/2020/03/05/amazon-reverses-discriminatory-policy-after-massive-outcry-offers-free-delivery-in-palestine/" TargetMode="External"/><Relationship Id="rId4" Type="http://schemas.openxmlformats.org/officeDocument/2006/relationships/image" Target="../media/image22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Relationship Id="rId4" Type="http://schemas.openxmlformats.org/officeDocument/2006/relationships/hyperlink" Target="https://aws.amazon.com/marketplace/pp/prodview-dmckfctu2grog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marketplace/pp/prodview-dmckfctu2grog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tech.walmart.com/content/walmart-global-tech/en_us/blog/post/walmarts-element-a-machine-learning-platform-like-no-other.html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tech.walmart.com/content/walmart-global-tech/en_us/blog/post/walmarts-element-a-machine-learning-platform-like-no-other.html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iabac.org/blog/issues-in-machine-learning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decademy.com/article/bias-in-data-analysis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9.png"/><Relationship Id="rId4" Type="http://schemas.openxmlformats.org/officeDocument/2006/relationships/hyperlink" Target="https://research.aimultiple.com/ai-bias/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roundtable.datascience.salon/challenges-for-ai-in-ecommerce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itrexgroup.com/blog/applications-of-machine-learning-in-ecommerce/" TargetMode="External"/><Relationship Id="rId2" Type="http://schemas.openxmlformats.org/officeDocument/2006/relationships/hyperlink" Target="https://www.aalpha.net/blog/machine-learning-in-ecommerce/" TargetMode="External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Relationship Id="rId4" Type="http://schemas.openxmlformats.org/officeDocument/2006/relationships/hyperlink" Target="https://jpralves.net/post/2017/09/09/ibm-and-mit-bet-that-materials-and-quantum-advances-will-supercharge-ai.html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ocw.cs.pub.ro/courses/ep/labs/10" TargetMode="External"/><Relationship Id="rId3" Type="http://schemas.openxmlformats.org/officeDocument/2006/relationships/image" Target="../media/image4.jpeg"/><Relationship Id="rId7" Type="http://schemas.openxmlformats.org/officeDocument/2006/relationships/image" Target="../media/image6.png"/><Relationship Id="rId2" Type="http://schemas.openxmlformats.org/officeDocument/2006/relationships/hyperlink" Target="https://www.researchgate.net/publication/376324520_Recent_Machine-Learning-Driven_Developments_in_E-Commerce_Current_Challenges_and_Future_Perspectives?enrichId=rgreq-827adbbba9ab58056dfbcc11bdbba5e0-XXX&amp;enrichSource=Y292ZXJQYWdlOzM3NjMyNDUyMDtBUzoxMTQzMTI4MTI1MDYxMDMyNUAxNzE3OTM2NDE1MzUx&amp;el=1_x_2&amp;_esc=publicationCoverPdf" TargetMode="External"/><Relationship Id="rId1" Type="http://schemas.openxmlformats.org/officeDocument/2006/relationships/slideLayout" Target="../slideLayouts/slideLayout16.xml"/><Relationship Id="rId6" Type="http://schemas.openxmlformats.org/officeDocument/2006/relationships/hyperlink" Target="https://computersciencewiki.org/index.php/Machine_learning" TargetMode="External"/><Relationship Id="rId5" Type="http://schemas.openxmlformats.org/officeDocument/2006/relationships/image" Target="../media/image5.jpeg"/><Relationship Id="rId10" Type="http://schemas.openxmlformats.org/officeDocument/2006/relationships/hyperlink" Target="https://www.societybyte.swiss/en/2023/03/24/a-primer-on-explainable-ai-for-natural-language-processing/" TargetMode="External"/><Relationship Id="rId4" Type="http://schemas.openxmlformats.org/officeDocument/2006/relationships/hyperlink" Target="https://www.frontiersin.org/articles/10.3389/fgene.2021.680117/full" TargetMode="External"/><Relationship Id="rId9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appinventiv.com/blog/machine-learning-in-ecommerce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appinventiv.com/blog/machine-learning-in-ecommerce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appinventiv.com/blog/machine-learning-in-ecommerce/" TargetMode="External"/><Relationship Id="rId2" Type="http://schemas.openxmlformats.org/officeDocument/2006/relationships/hyperlink" Target="https://www.omnisend.com/blog/machine-learning/" TargetMode="Externa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0047101-8D42-6100-9CEA-AEC0FAEAB6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9006" y="573290"/>
            <a:ext cx="5448073" cy="5715716"/>
          </a:xfrm>
          <a:noFill/>
        </p:spPr>
        <p:txBody>
          <a:bodyPr anchor="ctr">
            <a:noAutofit/>
          </a:bodyPr>
          <a:lstStyle/>
          <a:p>
            <a:r>
              <a:rPr lang="en-US"/>
              <a:t>AI Driven Digital Transformation:</a:t>
            </a:r>
            <a:br>
              <a:rPr lang="en-US"/>
            </a:br>
            <a:br>
              <a:rPr lang="en-US"/>
            </a:br>
            <a:r>
              <a:rPr lang="en-US"/>
              <a:t>How Machine Learning is Shaping E-Commerce</a:t>
            </a:r>
          </a:p>
        </p:txBody>
      </p:sp>
      <p:pic>
        <p:nvPicPr>
          <p:cNvPr id="8" name="Picture Placeholder 13" descr="Data points digital background">
            <a:extLst>
              <a:ext uri="{FF2B5EF4-FFF2-40B4-BE49-F238E27FC236}">
                <a16:creationId xmlns:a16="http://schemas.microsoft.com/office/drawing/2014/main" id="{53227D59-33F9-9DDB-1C5C-A938A989EE5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36" r="7936"/>
          <a:stretch/>
        </p:blipFill>
        <p:spPr/>
      </p:pic>
    </p:spTree>
    <p:extLst>
      <p:ext uri="{BB962C8B-B14F-4D97-AF65-F5344CB8AC3E}">
        <p14:creationId xmlns:p14="http://schemas.microsoft.com/office/powerpoint/2010/main" val="28030920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0034E89-1952-5288-08A0-70A4A73BE3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7243" y="4074401"/>
            <a:ext cx="11115355" cy="2286000"/>
          </a:xfrm>
          <a:noFill/>
        </p:spPr>
        <p:txBody>
          <a:bodyPr anchor="ctr"/>
          <a:lstStyle/>
          <a:p>
            <a:r>
              <a:rPr lang="en-US" sz="4800">
                <a:latin typeface="Walbaum Display"/>
              </a:rPr>
              <a:t>Best Practices for Implementing Machine Learning in E-Commerce</a:t>
            </a:r>
          </a:p>
        </p:txBody>
      </p:sp>
      <p:pic>
        <p:nvPicPr>
          <p:cNvPr id="11" name="Picture Placeholder 15" descr="Data points digital background">
            <a:extLst>
              <a:ext uri="{FF2B5EF4-FFF2-40B4-BE49-F238E27FC236}">
                <a16:creationId xmlns:a16="http://schemas.microsoft.com/office/drawing/2014/main" id="{A496DCE5-C34A-22C2-A9D8-E90DFC8CE86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" b="52"/>
          <a:stretch/>
        </p:blipFill>
        <p:spPr/>
      </p:pic>
    </p:spTree>
    <p:extLst>
      <p:ext uri="{BB962C8B-B14F-4D97-AF65-F5344CB8AC3E}">
        <p14:creationId xmlns:p14="http://schemas.microsoft.com/office/powerpoint/2010/main" val="15206002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3BDBC526-6DCD-4FF6-8395-D8C22E46E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72343A-9CB0-F2AD-EF62-5DEE3E97F9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4054" y="-115345"/>
            <a:ext cx="3565524" cy="1997855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r>
              <a:rPr lang="en-US"/>
              <a:t>Set Clear Objectives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F2D4ED5-DC78-4C88-97AA-483206C53E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570793" y="0"/>
            <a:ext cx="1468514" cy="1521012"/>
            <a:chOff x="5236793" y="2432482"/>
            <a:chExt cx="1468514" cy="1521012"/>
          </a:xfrm>
        </p:grpSpPr>
        <p:sp>
          <p:nvSpPr>
            <p:cNvPr id="20" name="Freeform 5">
              <a:extLst>
                <a:ext uri="{FF2B5EF4-FFF2-40B4-BE49-F238E27FC236}">
                  <a16:creationId xmlns:a16="http://schemas.microsoft.com/office/drawing/2014/main" id="{0DE0B65A-4839-40B2-BA92-1464FEADBA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5463135" y="2432482"/>
              <a:ext cx="1242172" cy="729202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4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6">
              <a:extLst>
                <a:ext uri="{FF2B5EF4-FFF2-40B4-BE49-F238E27FC236}">
                  <a16:creationId xmlns:a16="http://schemas.microsoft.com/office/drawing/2014/main" id="{842A0A68-39DD-4DA7-BAD5-63B9C13987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5236793" y="2566400"/>
              <a:ext cx="611884" cy="1076550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4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21A69E50-7E10-45C3-B4F2-19DBA77484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5765469" y="2876944"/>
              <a:ext cx="630288" cy="1076550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40000"/>
                    <a:lumOff val="60000"/>
                    <a:alpha val="6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508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4" name="Oval 23">
            <a:extLst>
              <a:ext uri="{FF2B5EF4-FFF2-40B4-BE49-F238E27FC236}">
                <a16:creationId xmlns:a16="http://schemas.microsoft.com/office/drawing/2014/main" id="{D166A8AB-8924-421C-BCED-B54DBC4054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77897" y="5497189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2BE0784-196E-CA1F-1E44-313783908E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3267" y="2387939"/>
            <a:ext cx="4462563" cy="3932209"/>
          </a:xfrm>
        </p:spPr>
        <p:txBody>
          <a:bodyPr vert="horz" wrap="square" lIns="0" tIns="0" rIns="0" bIns="0" rtlCol="0" anchor="t">
            <a:normAutofit fontScale="92500" lnSpcReduction="10000"/>
          </a:bodyPr>
          <a:lstStyle/>
          <a:p>
            <a:r>
              <a:rPr lang="en-US" sz="2000">
                <a:latin typeface="Gill Sans MT"/>
                <a:cs typeface="Calibri"/>
              </a:rPr>
              <a:t>Set specific goals, such as increasing sales or optimizing processes.</a:t>
            </a:r>
            <a:endParaRPr lang="en-US" sz="2000">
              <a:latin typeface="Gill Sans MT"/>
            </a:endParaRPr>
          </a:p>
          <a:p>
            <a:r>
              <a:rPr lang="en-US" sz="2000">
                <a:latin typeface="Gill Sans MT"/>
                <a:cs typeface="Calibri"/>
              </a:rPr>
              <a:t>Use measurable KPIs to track the impact of ML models</a:t>
            </a:r>
            <a:endParaRPr lang="en-US" sz="2000">
              <a:solidFill>
                <a:srgbClr val="FFFFFF"/>
              </a:solidFill>
              <a:latin typeface="Gill Sans MT"/>
              <a:cs typeface="Calibri"/>
            </a:endParaRPr>
          </a:p>
          <a:p>
            <a:endParaRPr lang="en-US" sz="2000">
              <a:ea typeface="+mn-lt"/>
              <a:cs typeface="Calibri"/>
            </a:endParaRPr>
          </a:p>
          <a:p>
            <a:pPr marL="0" indent="0">
              <a:buNone/>
            </a:pPr>
            <a:r>
              <a:rPr lang="en-US" sz="1200">
                <a:ea typeface="+mn-lt"/>
                <a:cs typeface="+mn-lt"/>
              </a:rPr>
              <a:t>Source: McKinsey &amp; Company, "The AI Frontier: How to Scale AI in Business", 2021. </a:t>
            </a:r>
            <a:endParaRPr lang="en-US" sz="1200">
              <a:ea typeface="+mn-lt"/>
              <a:cs typeface="Calibri"/>
            </a:endParaRPr>
          </a:p>
          <a:p>
            <a:pPr marL="0" indent="0">
              <a:buNone/>
            </a:pPr>
            <a:r>
              <a:rPr lang="en-US" sz="1500">
                <a:latin typeface="Gill Sans MT"/>
                <a:cs typeface="Calibri"/>
              </a:rPr>
              <a:t>Source Link: </a:t>
            </a:r>
            <a:r>
              <a:rPr lang="en-US" sz="1500">
                <a:latin typeface="Gill Sans MT"/>
                <a:cs typeface="Calibri"/>
                <a:hlinkClick r:id="rId3"/>
              </a:rPr>
              <a:t>https://www.mckinsey.com/</a:t>
            </a:r>
            <a:endParaRPr lang="en-US" sz="2000">
              <a:latin typeface="Gill Sans MT"/>
              <a:cs typeface="Calibri"/>
            </a:endParaRPr>
          </a:p>
          <a:p>
            <a:r>
              <a:rPr lang="en-US" sz="3200">
                <a:solidFill>
                  <a:srgbClr val="000000"/>
                </a:solidFill>
                <a:latin typeface="Calibri"/>
                <a:cs typeface="Calibri"/>
              </a:rPr>
              <a:t>.</a:t>
            </a:r>
            <a:endParaRPr lang="en-US"/>
          </a:p>
          <a:p>
            <a:endParaRPr lang="en-US" sz="1600">
              <a:solidFill>
                <a:schemeClr val="tx1">
                  <a:alpha val="60000"/>
                </a:schemeClr>
              </a:solidFill>
            </a:endParaRPr>
          </a:p>
        </p:txBody>
      </p:sp>
      <p:pic>
        <p:nvPicPr>
          <p:cNvPr id="4" name="Content Placeholder 3" descr="A diagram of a machine learning process&#10;&#10;Description automatically generated">
            <a:extLst>
              <a:ext uri="{FF2B5EF4-FFF2-40B4-BE49-F238E27FC236}">
                <a16:creationId xmlns:a16="http://schemas.microsoft.com/office/drawing/2014/main" id="{AA2FF61E-AEDB-834E-40BD-B026403500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0900" y="716985"/>
            <a:ext cx="7090237" cy="5424031"/>
          </a:xfrm>
          <a:custGeom>
            <a:avLst/>
            <a:gdLst/>
            <a:ahLst/>
            <a:cxnLst/>
            <a:rect l="l" t="t" r="r" b="b"/>
            <a:pathLst>
              <a:path w="7090237" h="5759451">
                <a:moveTo>
                  <a:pt x="0" y="0"/>
                </a:moveTo>
                <a:lnTo>
                  <a:pt x="7090237" y="0"/>
                </a:lnTo>
                <a:lnTo>
                  <a:pt x="7090237" y="5759451"/>
                </a:lnTo>
                <a:lnTo>
                  <a:pt x="0" y="5759451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5161559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3BDBC526-6DCD-4FF6-8395-D8C22E46E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16D8E4F-1FD5-318C-FCB8-2FFDBF5CF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383" y="-418056"/>
            <a:ext cx="3607277" cy="2258813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>
              <a:lnSpc>
                <a:spcPct val="100000"/>
              </a:lnSpc>
            </a:pPr>
            <a:r>
              <a:rPr lang="en-US"/>
              <a:t>Maintain high Quality Data</a:t>
            </a:r>
            <a:endParaRPr lang="en-US" kern="1200">
              <a:latin typeface="+mj-lt"/>
            </a:endParaRPr>
          </a:p>
        </p:txBody>
      </p:sp>
      <p:sp>
        <p:nvSpPr>
          <p:cNvPr id="22" name="Content Placeholder 7">
            <a:extLst>
              <a:ext uri="{FF2B5EF4-FFF2-40B4-BE49-F238E27FC236}">
                <a16:creationId xmlns:a16="http://schemas.microsoft.com/office/drawing/2014/main" id="{C0721D57-4567-A320-6F23-4E47C42AAD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3351" y="2142942"/>
            <a:ext cx="3513334" cy="4164716"/>
          </a:xfrm>
        </p:spPr>
        <p:txBody>
          <a:bodyPr vert="horz" wrap="square" lIns="0" tIns="0" rIns="0" bIns="0" rtlCol="0" anchor="t">
            <a:noAutofit/>
          </a:bodyPr>
          <a:lstStyle/>
          <a:p>
            <a:pPr marL="0" indent="0">
              <a:buNone/>
            </a:pPr>
            <a:endParaRPr lang="en-US">
              <a:latin typeface="Gill Sans MT"/>
              <a:cs typeface="Calibri"/>
            </a:endParaRPr>
          </a:p>
          <a:p>
            <a:r>
              <a:rPr lang="en-US" sz="2000">
                <a:latin typeface="Gill Sans MT"/>
                <a:cs typeface="Calibri"/>
              </a:rPr>
              <a:t>Use accurate and high-quality customer data for ML models.</a:t>
            </a:r>
            <a:endParaRPr lang="en-US" sz="2000">
              <a:latin typeface="Gill Sans MT"/>
            </a:endParaRPr>
          </a:p>
          <a:p>
            <a:r>
              <a:rPr lang="en-US" sz="2000">
                <a:ea typeface="+mn-lt"/>
                <a:cs typeface="Calibri"/>
              </a:rPr>
              <a:t>Ensure data collection complies with privacy regulations.</a:t>
            </a:r>
          </a:p>
          <a:p>
            <a:pPr marL="0" indent="0">
              <a:buNone/>
            </a:pPr>
            <a:endParaRPr lang="en-US" sz="1400">
              <a:ea typeface="+mn-lt"/>
              <a:cs typeface="+mn-lt"/>
            </a:endParaRPr>
          </a:p>
          <a:p>
            <a:pPr marL="0" indent="0">
              <a:buNone/>
            </a:pPr>
            <a:endParaRPr lang="en-US" sz="1400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sz="1200">
                <a:ea typeface="+mn-lt"/>
                <a:cs typeface="+mn-lt"/>
              </a:rPr>
              <a:t>Source: PwC, "Consumer Intelligence Series: Protect.me", 2018. </a:t>
            </a:r>
            <a:endParaRPr lang="en-US" sz="1200">
              <a:latin typeface="Gill Sans MT"/>
              <a:cs typeface="Calibri"/>
            </a:endParaRPr>
          </a:p>
          <a:p>
            <a:pPr marL="0" indent="0">
              <a:buNone/>
            </a:pPr>
            <a:r>
              <a:rPr lang="en-US" sz="1200"/>
              <a:t>Source Link:</a:t>
            </a:r>
            <a:r>
              <a:rPr lang="en-US" sz="1200">
                <a:solidFill>
                  <a:srgbClr val="FFFFFF">
                    <a:alpha val="60000"/>
                  </a:srgbClr>
                </a:solidFill>
              </a:rPr>
              <a:t> </a:t>
            </a:r>
            <a:r>
              <a:rPr lang="en-US" sz="1200">
                <a:solidFill>
                  <a:srgbClr val="FFFFFF">
                    <a:alpha val="60000"/>
                  </a:srgbClr>
                </a:solidFill>
                <a:latin typeface="Gill Sans MT"/>
                <a:hlinkClick r:id="rId2"/>
              </a:rPr>
              <a:t>https://www.pwc.com/gx/en.html</a:t>
            </a:r>
            <a:r>
              <a:rPr lang="en-US" sz="1200">
                <a:solidFill>
                  <a:srgbClr val="FFFFFF">
                    <a:alpha val="60000"/>
                  </a:srgbClr>
                </a:solidFill>
                <a:latin typeface="Gill Sans MT"/>
              </a:rPr>
              <a:t> </a:t>
            </a:r>
          </a:p>
          <a:p>
            <a:pPr>
              <a:lnSpc>
                <a:spcPct val="100000"/>
              </a:lnSpc>
            </a:pPr>
            <a:endParaRPr lang="en-US" sz="1600">
              <a:solidFill>
                <a:srgbClr val="FFFFFF">
                  <a:alpha val="60000"/>
                </a:srgbClr>
              </a:solidFill>
            </a:endParaRPr>
          </a:p>
        </p:txBody>
      </p:sp>
      <p:pic>
        <p:nvPicPr>
          <p:cNvPr id="25" name="Picture 24" descr="A hand typing on a keyboard&#10;&#10;Description automatically generated">
            <a:extLst>
              <a:ext uri="{FF2B5EF4-FFF2-40B4-BE49-F238E27FC236}">
                <a16:creationId xmlns:a16="http://schemas.microsoft.com/office/drawing/2014/main" id="{27B51D07-5B4F-64DF-0289-42FE56A506B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9727" r="27398"/>
          <a:stretch/>
        </p:blipFill>
        <p:spPr>
          <a:xfrm>
            <a:off x="4743451" y="549275"/>
            <a:ext cx="6897687" cy="5759451"/>
          </a:xfrm>
          <a:custGeom>
            <a:avLst/>
            <a:gdLst/>
            <a:ahLst/>
            <a:cxnLst/>
            <a:rect l="l" t="t" r="r" b="b"/>
            <a:pathLst>
              <a:path w="6897687" h="5759451">
                <a:moveTo>
                  <a:pt x="0" y="0"/>
                </a:moveTo>
                <a:lnTo>
                  <a:pt x="6897687" y="0"/>
                </a:lnTo>
                <a:lnTo>
                  <a:pt x="6897687" y="5759451"/>
                </a:lnTo>
                <a:lnTo>
                  <a:pt x="0" y="5759451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6787542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Group 63">
            <a:extLst>
              <a:ext uri="{FF2B5EF4-FFF2-40B4-BE49-F238E27FC236}">
                <a16:creationId xmlns:a16="http://schemas.microsoft.com/office/drawing/2014/main" id="{3BDBC526-6DCD-4FF6-8395-D8C22E46E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 useBgFill="1">
        <p:nvSpPr>
          <p:cNvPr id="65" name="Rectangle 64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16D8E4F-1FD5-318C-FCB8-2FFDBF5CF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80363"/>
            <a:ext cx="5437188" cy="1333055"/>
          </a:xfrm>
        </p:spPr>
        <p:txBody>
          <a:bodyPr vert="horz" wrap="square" lIns="0" tIns="0" rIns="0" bIns="0" rtlCol="0" anchor="t" anchorCtr="0">
            <a:normAutofit/>
          </a:bodyPr>
          <a:lstStyle/>
          <a:p>
            <a:r>
              <a:rPr lang="en-US"/>
              <a:t>Select Appropriate ML Models </a:t>
            </a: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D0342557-9691-41B1-9FFF-027845ED04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40971" y="1982786"/>
            <a:ext cx="734257" cy="760506"/>
            <a:chOff x="5243759" y="1363788"/>
            <a:chExt cx="734257" cy="760506"/>
          </a:xfrm>
        </p:grpSpPr>
        <p:sp>
          <p:nvSpPr>
            <p:cNvPr id="50" name="Freeform 5">
              <a:extLst>
                <a:ext uri="{FF2B5EF4-FFF2-40B4-BE49-F238E27FC236}">
                  <a16:creationId xmlns:a16="http://schemas.microsoft.com/office/drawing/2014/main" id="{086D6FFF-B330-42B3-9F1F-607CECF8D9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1" name="Freeform 6">
              <a:extLst>
                <a:ext uri="{FF2B5EF4-FFF2-40B4-BE49-F238E27FC236}">
                  <a16:creationId xmlns:a16="http://schemas.microsoft.com/office/drawing/2014/main" id="{8D054D43-E740-4CA9-8197-85FBE2ECCE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2" name="Freeform 8">
              <a:extLst>
                <a:ext uri="{FF2B5EF4-FFF2-40B4-BE49-F238E27FC236}">
                  <a16:creationId xmlns:a16="http://schemas.microsoft.com/office/drawing/2014/main" id="{CB5EB56C-B805-41B2-88BA-B198E68E69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2" name="Picture 1" descr="A cartoon of a robot holding a cube&#10;&#10;Description automatically generated">
            <a:extLst>
              <a:ext uri="{FF2B5EF4-FFF2-40B4-BE49-F238E27FC236}">
                <a16:creationId xmlns:a16="http://schemas.microsoft.com/office/drawing/2014/main" id="{782BA315-E55C-85BD-B820-775B89077A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863" y="2904787"/>
            <a:ext cx="5773738" cy="3031212"/>
          </a:xfrm>
          <a:custGeom>
            <a:avLst/>
            <a:gdLst/>
            <a:ahLst/>
            <a:cxnLst/>
            <a:rect l="l" t="t" r="r" b="b"/>
            <a:pathLst>
              <a:path w="5773738" h="3779838">
                <a:moveTo>
                  <a:pt x="0" y="0"/>
                </a:moveTo>
                <a:lnTo>
                  <a:pt x="5773738" y="0"/>
                </a:lnTo>
                <a:lnTo>
                  <a:pt x="5773738" y="3779838"/>
                </a:lnTo>
                <a:lnTo>
                  <a:pt x="0" y="3779838"/>
                </a:lnTo>
                <a:close/>
              </a:path>
            </a:pathLst>
          </a:custGeom>
        </p:spPr>
      </p:pic>
      <p:sp>
        <p:nvSpPr>
          <p:cNvPr id="22" name="Content Placeholder 7">
            <a:extLst>
              <a:ext uri="{FF2B5EF4-FFF2-40B4-BE49-F238E27FC236}">
                <a16:creationId xmlns:a16="http://schemas.microsoft.com/office/drawing/2014/main" id="{C0721D57-4567-A320-6F23-4E47C42AAD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40575" y="1520825"/>
            <a:ext cx="4511000" cy="4812082"/>
          </a:xfrm>
        </p:spPr>
        <p:txBody>
          <a:bodyPr vert="horz" wrap="square" lIns="0" tIns="0" rIns="0" bIns="0" rtlCol="0" anchor="t">
            <a:normAutofit lnSpcReduction="10000"/>
          </a:bodyPr>
          <a:lstStyle/>
          <a:p>
            <a:r>
              <a:rPr lang="en-US" sz="2000">
                <a:ea typeface="+mn-lt"/>
                <a:cs typeface="+mn-lt"/>
              </a:rPr>
              <a:t>Identify business objectives and specific problems to solve (e.g., customer segmentation, demand forecasting).</a:t>
            </a:r>
          </a:p>
          <a:p>
            <a:r>
              <a:rPr lang="en-US" sz="2000">
                <a:ea typeface="+mn-lt"/>
                <a:cs typeface="+mn-lt"/>
              </a:rPr>
              <a:t>Evaluate different types of ML models (e.g., classification, clustering, regression) based on the problem.</a:t>
            </a:r>
            <a:endParaRPr lang="en-US" sz="2000"/>
          </a:p>
          <a:p>
            <a:r>
              <a:rPr lang="en-US" sz="2000">
                <a:ea typeface="+mn-lt"/>
                <a:cs typeface="+mn-lt"/>
              </a:rPr>
              <a:t>Choose models that balance accuracy with computational efficiency.</a:t>
            </a:r>
            <a:endParaRPr lang="en-US" sz="2000"/>
          </a:p>
          <a:p>
            <a:endParaRPr lang="en-US" sz="2000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sz="1200">
                <a:ea typeface="+mn-lt"/>
                <a:cs typeface="+mn-lt"/>
              </a:rPr>
              <a:t>Source: Gartner, "How to Choose the Right Machine Learning Model for Your Business Use Case", 2020.</a:t>
            </a:r>
            <a:endParaRPr lang="en-US" sz="1200"/>
          </a:p>
          <a:p>
            <a:pPr marL="0" indent="0">
              <a:buNone/>
            </a:pPr>
            <a:r>
              <a:rPr lang="en-US" sz="1200"/>
              <a:t>Source Link: </a:t>
            </a:r>
            <a:r>
              <a:rPr lang="en-US" sz="1200">
                <a:latin typeface="Aptos"/>
                <a:hlinkClick r:id="rId3"/>
              </a:rPr>
              <a:t>https://www.gartner.com/en</a:t>
            </a:r>
            <a:r>
              <a:rPr lang="en-US" sz="1200">
                <a:latin typeface="Aptos"/>
              </a:rPr>
              <a:t> </a:t>
            </a:r>
            <a:endParaRPr lang="en-US" sz="1200"/>
          </a:p>
          <a:p>
            <a:endParaRPr lang="en-US">
              <a:solidFill>
                <a:srgbClr val="FFFFFF">
                  <a:alpha val="60000"/>
                </a:srgbClr>
              </a:solidFill>
            </a:endParaRPr>
          </a:p>
          <a:p>
            <a:endParaRPr lang="en-US">
              <a:solidFill>
                <a:srgbClr val="FFFFFF">
                  <a:alpha val="6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99368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oup 88">
            <a:extLst>
              <a:ext uri="{FF2B5EF4-FFF2-40B4-BE49-F238E27FC236}">
                <a16:creationId xmlns:a16="http://schemas.microsoft.com/office/drawing/2014/main" id="{3BDBC526-6DCD-4FF6-8395-D8C22E46E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 useBgFill="1">
        <p:nvSpPr>
          <p:cNvPr id="90" name="Rectangle 89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16D8E4F-1FD5-318C-FCB8-2FFDBF5CF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3494" y="144953"/>
            <a:ext cx="3565524" cy="1997855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r>
              <a:rPr lang="en-US"/>
              <a:t>Implement Customized Strategy </a:t>
            </a:r>
            <a:endParaRPr lang="en-US">
              <a:ea typeface="+mj-ea"/>
              <a:cs typeface="+mj-cs"/>
            </a:endParaRPr>
          </a:p>
        </p:txBody>
      </p:sp>
      <p:sp>
        <p:nvSpPr>
          <p:cNvPr id="22" name="Content Placeholder 7">
            <a:extLst>
              <a:ext uri="{FF2B5EF4-FFF2-40B4-BE49-F238E27FC236}">
                <a16:creationId xmlns:a16="http://schemas.microsoft.com/office/drawing/2014/main" id="{C0721D57-4567-A320-6F23-4E47C42AAD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2349" y="2417970"/>
            <a:ext cx="3555228" cy="3568884"/>
          </a:xfrm>
        </p:spPr>
        <p:txBody>
          <a:bodyPr vert="horz" wrap="square" lIns="0" tIns="0" rIns="0" bIns="0" rtlCol="0" anchor="t">
            <a:noAutofit/>
          </a:bodyPr>
          <a:lstStyle/>
          <a:p>
            <a:r>
              <a:rPr lang="en-US" sz="2000">
                <a:latin typeface="Gill Sans MT"/>
                <a:cs typeface="Calibri"/>
              </a:rPr>
              <a:t>Implement collaborative and content-based filtering.</a:t>
            </a:r>
            <a:endParaRPr lang="en-US" sz="2000">
              <a:latin typeface="Gill Sans MT"/>
            </a:endParaRPr>
          </a:p>
          <a:p>
            <a:r>
              <a:rPr lang="en-US" sz="2000">
                <a:latin typeface="Gill Sans MT"/>
                <a:cs typeface="Calibri"/>
              </a:rPr>
              <a:t>Use deep learning for personalized recommendations and pricing.</a:t>
            </a:r>
          </a:p>
          <a:p>
            <a:endParaRPr lang="en-US" sz="2000">
              <a:ea typeface="+mn-lt"/>
              <a:cs typeface="Calibri"/>
            </a:endParaRPr>
          </a:p>
          <a:p>
            <a:pPr marL="0" indent="0">
              <a:buNone/>
            </a:pPr>
            <a:r>
              <a:rPr lang="en-US" sz="1200">
                <a:ea typeface="+mn-lt"/>
                <a:cs typeface="+mn-lt"/>
              </a:rPr>
              <a:t>Source: McKinsey &amp; Company, "Personalizing the Customer Experience: Driving Growth in Retail", 2022.</a:t>
            </a:r>
            <a:endParaRPr lang="en-US" sz="1200">
              <a:latin typeface="Gill Sans MT"/>
              <a:cs typeface="Calibri"/>
            </a:endParaRPr>
          </a:p>
          <a:p>
            <a:pPr marL="0" indent="0">
              <a:buNone/>
            </a:pPr>
            <a:r>
              <a:rPr lang="en-US" sz="1200">
                <a:cs typeface="Calibri"/>
              </a:rPr>
              <a:t>Source Link:</a:t>
            </a:r>
            <a:r>
              <a:rPr lang="en-US" sz="1200">
                <a:solidFill>
                  <a:srgbClr val="FFFFFF">
                    <a:alpha val="60000"/>
                  </a:srgbClr>
                </a:solidFill>
                <a:cs typeface="Calibri"/>
              </a:rPr>
              <a:t> </a:t>
            </a:r>
            <a:r>
              <a:rPr lang="en-US" sz="1200">
                <a:solidFill>
                  <a:srgbClr val="FFFFFF">
                    <a:alpha val="60000"/>
                  </a:srgbClr>
                </a:solidFill>
                <a:latin typeface="Gill Sans MT"/>
                <a:cs typeface="Calibri"/>
                <a:hlinkClick r:id="rId2"/>
              </a:rPr>
              <a:t>https://www.mckinsey.com/</a:t>
            </a:r>
            <a:r>
              <a:rPr lang="en-US" sz="1200">
                <a:solidFill>
                  <a:srgbClr val="FFFFFF">
                    <a:alpha val="60000"/>
                  </a:srgbClr>
                </a:solidFill>
                <a:latin typeface="Gill Sans MT"/>
                <a:cs typeface="Calibri"/>
              </a:rPr>
              <a:t> </a:t>
            </a:r>
          </a:p>
          <a:p>
            <a:pPr>
              <a:lnSpc>
                <a:spcPct val="100000"/>
              </a:lnSpc>
            </a:pPr>
            <a:endParaRPr lang="en-US" sz="1200">
              <a:solidFill>
                <a:srgbClr val="FFFFFF">
                  <a:alpha val="60000"/>
                </a:srgbClr>
              </a:solidFill>
              <a:cs typeface="Calibri"/>
            </a:endParaRPr>
          </a:p>
          <a:p>
            <a:pPr>
              <a:lnSpc>
                <a:spcPct val="100000"/>
              </a:lnSpc>
            </a:pPr>
            <a:endParaRPr lang="en-US" sz="1200">
              <a:solidFill>
                <a:srgbClr val="FFFFFF">
                  <a:alpha val="60000"/>
                </a:srgbClr>
              </a:solidFill>
            </a:endParaRPr>
          </a:p>
        </p:txBody>
      </p:sp>
      <p:pic>
        <p:nvPicPr>
          <p:cNvPr id="3" name="Picture 2" descr="A computer with icons and people around it&#10;&#10;Description automatically generated">
            <a:extLst>
              <a:ext uri="{FF2B5EF4-FFF2-40B4-BE49-F238E27FC236}">
                <a16:creationId xmlns:a16="http://schemas.microsoft.com/office/drawing/2014/main" id="{89BEE303-370D-0EC8-F37D-E5346A1528E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588000" y="862806"/>
            <a:ext cx="5132388" cy="5132388"/>
          </a:xfrm>
          <a:custGeom>
            <a:avLst/>
            <a:gdLst/>
            <a:ahLst/>
            <a:cxnLst/>
            <a:rect l="l" t="t" r="r" b="b"/>
            <a:pathLst>
              <a:path w="5132388" h="5132388">
                <a:moveTo>
                  <a:pt x="2566194" y="0"/>
                </a:moveTo>
                <a:cubicBezTo>
                  <a:pt x="3983464" y="0"/>
                  <a:pt x="5132388" y="1148924"/>
                  <a:pt x="5132388" y="2566194"/>
                </a:cubicBezTo>
                <a:cubicBezTo>
                  <a:pt x="5132388" y="3983464"/>
                  <a:pt x="3983464" y="5132388"/>
                  <a:pt x="2566194" y="5132388"/>
                </a:cubicBezTo>
                <a:cubicBezTo>
                  <a:pt x="1148924" y="5132388"/>
                  <a:pt x="0" y="3983464"/>
                  <a:pt x="0" y="2566194"/>
                </a:cubicBezTo>
                <a:cubicBezTo>
                  <a:pt x="0" y="1148924"/>
                  <a:pt x="1148924" y="0"/>
                  <a:pt x="2566194" y="0"/>
                </a:cubicBezTo>
                <a:close/>
              </a:path>
            </a:pathLst>
          </a:custGeom>
        </p:spPr>
      </p:pic>
      <p:grpSp>
        <p:nvGrpSpPr>
          <p:cNvPr id="91" name="Group 90">
            <a:extLst>
              <a:ext uri="{FF2B5EF4-FFF2-40B4-BE49-F238E27FC236}">
                <a16:creationId xmlns:a16="http://schemas.microsoft.com/office/drawing/2014/main" id="{183B29DA-9BB8-4BA8-B8E1-8C2B544078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22156" y="4143453"/>
            <a:ext cx="734257" cy="760506"/>
            <a:chOff x="5243759" y="1363788"/>
            <a:chExt cx="734257" cy="760506"/>
          </a:xfrm>
        </p:grpSpPr>
        <p:sp>
          <p:nvSpPr>
            <p:cNvPr id="80" name="Freeform 5">
              <a:extLst>
                <a:ext uri="{FF2B5EF4-FFF2-40B4-BE49-F238E27FC236}">
                  <a16:creationId xmlns:a16="http://schemas.microsoft.com/office/drawing/2014/main" id="{D02496F8-166D-469A-8040-08608013BF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1" name="Freeform 6">
              <a:extLst>
                <a:ext uri="{FF2B5EF4-FFF2-40B4-BE49-F238E27FC236}">
                  <a16:creationId xmlns:a16="http://schemas.microsoft.com/office/drawing/2014/main" id="{23E648A7-A02A-4DC7-9FEC-489F1BA6F7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2" name="Freeform 8">
              <a:extLst>
                <a:ext uri="{FF2B5EF4-FFF2-40B4-BE49-F238E27FC236}">
                  <a16:creationId xmlns:a16="http://schemas.microsoft.com/office/drawing/2014/main" id="{4EF573B1-38BC-4C7B-894C-BE3864A04A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84" name="Oval 83">
            <a:extLst>
              <a:ext uri="{FF2B5EF4-FFF2-40B4-BE49-F238E27FC236}">
                <a16:creationId xmlns:a16="http://schemas.microsoft.com/office/drawing/2014/main" id="{647A77D8-817B-4A9F-86AA-FE781E813D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8780" y="50590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6026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Group 95">
            <a:extLst>
              <a:ext uri="{FF2B5EF4-FFF2-40B4-BE49-F238E27FC236}">
                <a16:creationId xmlns:a16="http://schemas.microsoft.com/office/drawing/2014/main" id="{3BDBC526-6DCD-4FF6-8395-D8C22E46E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 useBgFill="1">
        <p:nvSpPr>
          <p:cNvPr id="102" name="Rectangle 101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16D8E4F-1FD5-318C-FCB8-2FFDBF5CF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394946"/>
            <a:ext cx="3565524" cy="1997855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r>
              <a:rPr lang="en-US"/>
              <a:t>Continuous Improvement for ML Models</a:t>
            </a:r>
          </a:p>
        </p:txBody>
      </p: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9F2D4ED5-DC78-4C88-97AA-483206C53E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570793" y="0"/>
            <a:ext cx="1468514" cy="1521012"/>
            <a:chOff x="5236793" y="2432482"/>
            <a:chExt cx="1468514" cy="1521012"/>
          </a:xfrm>
        </p:grpSpPr>
        <p:sp>
          <p:nvSpPr>
            <p:cNvPr id="105" name="Freeform 5">
              <a:extLst>
                <a:ext uri="{FF2B5EF4-FFF2-40B4-BE49-F238E27FC236}">
                  <a16:creationId xmlns:a16="http://schemas.microsoft.com/office/drawing/2014/main" id="{0DE0B65A-4839-40B2-BA92-1464FEADBA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5463135" y="2432482"/>
              <a:ext cx="1242172" cy="729202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4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6" name="Freeform 6">
              <a:extLst>
                <a:ext uri="{FF2B5EF4-FFF2-40B4-BE49-F238E27FC236}">
                  <a16:creationId xmlns:a16="http://schemas.microsoft.com/office/drawing/2014/main" id="{842A0A68-39DD-4DA7-BAD5-63B9C13987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5236793" y="2566400"/>
              <a:ext cx="611884" cy="1076550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4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7" name="Freeform 8">
              <a:extLst>
                <a:ext uri="{FF2B5EF4-FFF2-40B4-BE49-F238E27FC236}">
                  <a16:creationId xmlns:a16="http://schemas.microsoft.com/office/drawing/2014/main" id="{21A69E50-7E10-45C3-B4F2-19DBA77484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5765469" y="2876944"/>
              <a:ext cx="630288" cy="1076550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40000"/>
                    <a:lumOff val="60000"/>
                    <a:alpha val="6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508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09" name="Oval 108">
            <a:extLst>
              <a:ext uri="{FF2B5EF4-FFF2-40B4-BE49-F238E27FC236}">
                <a16:creationId xmlns:a16="http://schemas.microsoft.com/office/drawing/2014/main" id="{D166A8AB-8924-421C-BCED-B54DBC4054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77897" y="5497189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Content Placeholder 7">
            <a:extLst>
              <a:ext uri="{FF2B5EF4-FFF2-40B4-BE49-F238E27FC236}">
                <a16:creationId xmlns:a16="http://schemas.microsoft.com/office/drawing/2014/main" id="{C0721D57-4567-A320-6F23-4E47C42AAD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3054" y="2677306"/>
            <a:ext cx="3513334" cy="4052258"/>
          </a:xfrm>
        </p:spPr>
        <p:txBody>
          <a:bodyPr vert="horz" wrap="square" lIns="0" tIns="0" rIns="0" bIns="0" rtlCol="0" anchor="t">
            <a:normAutofit/>
          </a:bodyPr>
          <a:lstStyle/>
          <a:p>
            <a:r>
              <a:rPr lang="en-US" sz="2000"/>
              <a:t>Retrain models with new data to keep up with evolving trends.</a:t>
            </a:r>
          </a:p>
          <a:p>
            <a:r>
              <a:rPr lang="en-US" sz="2000"/>
              <a:t>Ensure that feedback loops help models improve continuously.</a:t>
            </a:r>
          </a:p>
          <a:p>
            <a:pPr marL="0" indent="0">
              <a:buNone/>
            </a:pPr>
            <a:endParaRPr lang="en-US" sz="1600"/>
          </a:p>
          <a:p>
            <a:pPr marL="0" indent="0">
              <a:buNone/>
            </a:pPr>
            <a:endParaRPr lang="en-US" sz="1200"/>
          </a:p>
          <a:p>
            <a:pPr marL="0" indent="0">
              <a:buNone/>
            </a:pPr>
            <a:r>
              <a:rPr lang="en-US" sz="1200"/>
              <a:t>Source: Boston Consulting Group (BCG), "Reshaping Business with Artificial Intelligence", 2021.</a:t>
            </a:r>
            <a:endParaRPr lang="en-US"/>
          </a:p>
          <a:p>
            <a:pPr marL="0" indent="0">
              <a:buNone/>
            </a:pPr>
            <a:r>
              <a:rPr lang="en-US" sz="1200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Link: https://www.bcg.com/</a:t>
            </a:r>
            <a:endParaRPr lang="en-US">
              <a:solidFill>
                <a:schemeClr val="tx1">
                  <a:alpha val="60000"/>
                </a:schemeClr>
              </a:solidFill>
            </a:endParaRPr>
          </a:p>
          <a:p>
            <a:endParaRPr lang="en-US" sz="1600">
              <a:solidFill>
                <a:schemeClr val="tx1">
                  <a:alpha val="60000"/>
                </a:schemeClr>
              </a:solidFill>
            </a:endParaRPr>
          </a:p>
          <a:p>
            <a:endParaRPr lang="en-US" sz="1600">
              <a:solidFill>
                <a:schemeClr val="tx1">
                  <a:alpha val="60000"/>
                </a:schemeClr>
              </a:solidFill>
            </a:endParaRPr>
          </a:p>
        </p:txBody>
      </p:sp>
      <p:pic>
        <p:nvPicPr>
          <p:cNvPr id="2" name="Picture 1" descr="A robot and a hand typing on a computer&#10;&#10;Description automatically generated">
            <a:extLst>
              <a:ext uri="{FF2B5EF4-FFF2-40B4-BE49-F238E27FC236}">
                <a16:creationId xmlns:a16="http://schemas.microsoft.com/office/drawing/2014/main" id="{2943EC92-3418-268C-F071-787BA3EE36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0900" y="1062634"/>
            <a:ext cx="7090237" cy="4732733"/>
          </a:xfrm>
          <a:custGeom>
            <a:avLst/>
            <a:gdLst/>
            <a:ahLst/>
            <a:cxnLst/>
            <a:rect l="l" t="t" r="r" b="b"/>
            <a:pathLst>
              <a:path w="7090237" h="5759451">
                <a:moveTo>
                  <a:pt x="0" y="0"/>
                </a:moveTo>
                <a:lnTo>
                  <a:pt x="7090237" y="0"/>
                </a:lnTo>
                <a:lnTo>
                  <a:pt x="7090237" y="5759451"/>
                </a:lnTo>
                <a:lnTo>
                  <a:pt x="0" y="5759451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8796053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0034E89-1952-5288-08A0-70A4A73BE3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noFill/>
        </p:spPr>
        <p:txBody>
          <a:bodyPr anchor="ctr"/>
          <a:lstStyle/>
          <a:p>
            <a:r>
              <a:rPr lang="en-US">
                <a:latin typeface="Walbaum Display"/>
              </a:rPr>
              <a:t> </a:t>
            </a:r>
            <a:r>
              <a:rPr lang="en-US" sz="4800">
                <a:latin typeface="Walbaum Display"/>
              </a:rPr>
              <a:t>Real-Life Applications</a:t>
            </a:r>
            <a:endParaRPr lang="en-US" sz="4800"/>
          </a:p>
        </p:txBody>
      </p:sp>
      <p:pic>
        <p:nvPicPr>
          <p:cNvPr id="11" name="Picture Placeholder 15" descr="Data points digital background">
            <a:extLst>
              <a:ext uri="{FF2B5EF4-FFF2-40B4-BE49-F238E27FC236}">
                <a16:creationId xmlns:a16="http://schemas.microsoft.com/office/drawing/2014/main" id="{A496DCE5-C34A-22C2-A9D8-E90DFC8CE86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" b="52"/>
          <a:stretch/>
        </p:blipFill>
        <p:spPr/>
      </p:pic>
    </p:spTree>
    <p:extLst>
      <p:ext uri="{BB962C8B-B14F-4D97-AF65-F5344CB8AC3E}">
        <p14:creationId xmlns:p14="http://schemas.microsoft.com/office/powerpoint/2010/main" val="35658639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72343A-9CB0-F2AD-EF62-5DEE3E97F9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456" y="498474"/>
            <a:ext cx="8918070" cy="1450217"/>
          </a:xfrm>
        </p:spPr>
        <p:txBody>
          <a:bodyPr/>
          <a:lstStyle/>
          <a:p>
            <a:r>
              <a:rPr lang="en-US"/>
              <a:t>How machine learning is revolutionizing E-Commerce.</a:t>
            </a:r>
          </a:p>
        </p:txBody>
      </p:sp>
      <p:pic>
        <p:nvPicPr>
          <p:cNvPr id="4" name="Picture 3" descr="A machine learning logo with text&#10;&#10;Description automatically generated">
            <a:extLst>
              <a:ext uri="{FF2B5EF4-FFF2-40B4-BE49-F238E27FC236}">
                <a16:creationId xmlns:a16="http://schemas.microsoft.com/office/drawing/2014/main" id="{10AF5EE8-4E3E-D38B-E602-6FD90C87D6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3283" y="1715969"/>
            <a:ext cx="3895725" cy="2013858"/>
          </a:xfrm>
          <a:prstGeom prst="rect">
            <a:avLst/>
          </a:prstGeom>
        </p:spPr>
      </p:pic>
      <p:pic>
        <p:nvPicPr>
          <p:cNvPr id="7" name="Picture 6" descr="A black building with white letters on it&#10;&#10;Description automatically generated">
            <a:extLst>
              <a:ext uri="{FF2B5EF4-FFF2-40B4-BE49-F238E27FC236}">
                <a16:creationId xmlns:a16="http://schemas.microsoft.com/office/drawing/2014/main" id="{3E44A88E-7E20-AF44-2642-59B9B12681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333529" y="3855425"/>
            <a:ext cx="3704026" cy="2155138"/>
          </a:xfrm>
          <a:prstGeom prst="rect">
            <a:avLst/>
          </a:prstGeom>
        </p:spPr>
      </p:pic>
      <p:pic>
        <p:nvPicPr>
          <p:cNvPr id="10" name="Picture 9" descr="A close-up of a walmart store&#10;&#10;Description automatically generated">
            <a:extLst>
              <a:ext uri="{FF2B5EF4-FFF2-40B4-BE49-F238E27FC236}">
                <a16:creationId xmlns:a16="http://schemas.microsoft.com/office/drawing/2014/main" id="{ADD84D42-A896-A9A8-3D21-8EE0F5F178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61440" y="3850822"/>
            <a:ext cx="3562351" cy="21608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371184C-023C-1FB2-C449-42999187CC47}"/>
              </a:ext>
            </a:extLst>
          </p:cNvPr>
          <p:cNvSpPr txBox="1"/>
          <p:nvPr/>
        </p:nvSpPr>
        <p:spPr>
          <a:xfrm>
            <a:off x="576428" y="6238166"/>
            <a:ext cx="4960477" cy="44627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1200"/>
          </a:p>
          <a:p>
            <a:r>
              <a:rPr lang="en-US" sz="1100"/>
              <a:t>Source</a:t>
            </a:r>
            <a:r>
              <a:rPr lang="en-US" sz="1050"/>
              <a:t>: </a:t>
            </a:r>
            <a:r>
              <a:rPr lang="en-US" sz="1100">
                <a:latin typeface="Aptos"/>
                <a:ea typeface="+mn-lt"/>
                <a:cs typeface="+mn-lt"/>
                <a:hlinkClick r:id="rId7"/>
              </a:rPr>
              <a:t>https://appinventiv.com/blog/machine-learning-in-ecommerce/</a:t>
            </a:r>
            <a:endParaRPr lang="en-US" sz="1100">
              <a:latin typeface="Aptos"/>
              <a:hlinkClick r:id="rId7"/>
            </a:endParaRPr>
          </a:p>
        </p:txBody>
      </p:sp>
    </p:spTree>
    <p:extLst>
      <p:ext uri="{BB962C8B-B14F-4D97-AF65-F5344CB8AC3E}">
        <p14:creationId xmlns:p14="http://schemas.microsoft.com/office/powerpoint/2010/main" val="29575577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72343A-9CB0-F2AD-EF62-5DEE3E97F9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456" y="498474"/>
            <a:ext cx="6897740" cy="1450217"/>
          </a:xfrm>
        </p:spPr>
        <p:txBody>
          <a:bodyPr/>
          <a:lstStyle/>
          <a:p>
            <a:r>
              <a:rPr lang="en-US"/>
              <a:t>Amazon Personalize-Based Recommendation Engine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6744DD-5BC8-42C8-4313-13CE95ED57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045" y="2164824"/>
            <a:ext cx="7373887" cy="3825163"/>
          </a:xfrm>
        </p:spPr>
        <p:txBody>
          <a:bodyPr vert="horz" wrap="square" lIns="0" tIns="0" rIns="0" bIns="0" rtlCol="0" anchor="t">
            <a:normAutofit/>
          </a:bodyPr>
          <a:lstStyle/>
          <a:p>
            <a:r>
              <a:rPr lang="en-US"/>
              <a:t>Power of AWS's infrastructure + Machine learning capabilities</a:t>
            </a:r>
          </a:p>
          <a:p>
            <a:r>
              <a:rPr lang="en-US"/>
              <a:t>Delivering personalized recommendations based on users' past interactions</a:t>
            </a:r>
          </a:p>
          <a:p>
            <a:r>
              <a:rPr lang="en-US"/>
              <a:t>Each user receives recommendations </a:t>
            </a:r>
          </a:p>
          <a:p>
            <a:pPr marL="0" indent="0">
              <a:buNone/>
            </a:pPr>
            <a:r>
              <a:rPr lang="en-US"/>
              <a:t>    tailored specifically to their preferences.</a:t>
            </a:r>
          </a:p>
          <a:p>
            <a:endParaRPr lang="en-US"/>
          </a:p>
        </p:txBody>
      </p:sp>
      <p:pic>
        <p:nvPicPr>
          <p:cNvPr id="9" name="Picture 8" descr="A diagram of a person&amp;#39;s work&#10;&#10;Description automatically generated">
            <a:extLst>
              <a:ext uri="{FF2B5EF4-FFF2-40B4-BE49-F238E27FC236}">
                <a16:creationId xmlns:a16="http://schemas.microsoft.com/office/drawing/2014/main" id="{E36E700B-0A62-B233-3F54-507B9E889F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6104" y="3327313"/>
            <a:ext cx="7009629" cy="3529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F774AE0-181E-FF74-0C85-76A0BD6533E8}"/>
              </a:ext>
            </a:extLst>
          </p:cNvPr>
          <p:cNvSpPr txBox="1"/>
          <p:nvPr/>
        </p:nvSpPr>
        <p:spPr>
          <a:xfrm>
            <a:off x="576428" y="5991031"/>
            <a:ext cx="4188180" cy="44627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1200"/>
          </a:p>
          <a:p>
            <a:r>
              <a:rPr lang="en-US" sz="1100"/>
              <a:t>Source</a:t>
            </a:r>
            <a:r>
              <a:rPr lang="en-US" sz="1050"/>
              <a:t>: </a:t>
            </a:r>
            <a:r>
              <a:rPr lang="en-US" sz="1050">
                <a:ea typeface="+mn-lt"/>
                <a:cs typeface="+mn-lt"/>
                <a:hlinkClick r:id="rId4"/>
              </a:rPr>
              <a:t>https://aws.amazon.com/marketplace/pp/prodview-dmckfctu2grog</a:t>
            </a:r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9325999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72343A-9CB0-F2AD-EF62-5DEE3E97F9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456" y="405798"/>
            <a:ext cx="6897740" cy="1450217"/>
          </a:xfrm>
        </p:spPr>
        <p:txBody>
          <a:bodyPr/>
          <a:lstStyle/>
          <a:p>
            <a:r>
              <a:rPr lang="en-US"/>
              <a:t>Amazon Personalize-Based Recommendation Engine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6744DD-5BC8-42C8-4313-13CE95ED57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045" y="1990375"/>
            <a:ext cx="3810417" cy="3813958"/>
          </a:xfrm>
        </p:spPr>
        <p:txBody>
          <a:bodyPr vert="horz" wrap="square" lIns="0" tIns="0" rIns="0" bIns="0" rtlCol="0" anchor="t">
            <a:normAutofit/>
          </a:bodyPr>
          <a:lstStyle/>
          <a:p>
            <a:r>
              <a:rPr lang="en-US"/>
              <a:t>ROI Methodology:</a:t>
            </a:r>
          </a:p>
          <a:p>
            <a:endParaRPr lang="en-US"/>
          </a:p>
          <a:p>
            <a:r>
              <a:rPr lang="en-US"/>
              <a:t>Improved User Engagement  </a:t>
            </a:r>
          </a:p>
          <a:p>
            <a:r>
              <a:rPr lang="en-US"/>
              <a:t>User Attraction</a:t>
            </a:r>
          </a:p>
          <a:p>
            <a:r>
              <a:rPr lang="en-US">
                <a:ea typeface="+mn-lt"/>
                <a:cs typeface="+mn-lt"/>
              </a:rPr>
              <a:t>Extended User Time on Platform</a:t>
            </a:r>
          </a:p>
          <a:p>
            <a:r>
              <a:rPr lang="en-US">
                <a:ea typeface="+mn-lt"/>
                <a:cs typeface="+mn-lt"/>
              </a:rPr>
              <a:t>Increased Ad Revenue</a:t>
            </a:r>
            <a:endParaRPr lang="en-US"/>
          </a:p>
          <a:p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8393D9B-6E58-312C-5D3C-D18722308817}"/>
              </a:ext>
            </a:extLst>
          </p:cNvPr>
          <p:cNvSpPr txBox="1">
            <a:spLocks/>
          </p:cNvSpPr>
          <p:nvPr/>
        </p:nvSpPr>
        <p:spPr>
          <a:xfrm>
            <a:off x="4067643" y="2983217"/>
            <a:ext cx="3810417" cy="3612252"/>
          </a:xfrm>
          <a:prstGeom prst="rect">
            <a:avLst/>
          </a:prstGeom>
        </p:spPr>
        <p:txBody>
          <a:bodyPr vert="horz" wrap="square" lIns="0" tIns="0" rIns="0" bIns="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ea typeface="+mn-lt"/>
                <a:cs typeface="+mn-lt"/>
              </a:rPr>
              <a:t>Heightened User Satisfaction</a:t>
            </a:r>
            <a:endParaRPr lang="en-US"/>
          </a:p>
          <a:p>
            <a:r>
              <a:rPr lang="en-US">
                <a:ea typeface="+mn-lt"/>
                <a:cs typeface="+mn-lt"/>
              </a:rPr>
              <a:t>Increased User Retention</a:t>
            </a:r>
            <a:endParaRPr lang="en-US"/>
          </a:p>
          <a:p>
            <a:r>
              <a:rPr lang="en-US">
                <a:ea typeface="+mn-lt"/>
                <a:cs typeface="+mn-lt"/>
              </a:rPr>
              <a:t>Enhanced User Experience</a:t>
            </a:r>
            <a:endParaRPr lang="en-US"/>
          </a:p>
          <a:p>
            <a:r>
              <a:rPr lang="en-US">
                <a:ea typeface="+mn-lt"/>
                <a:cs typeface="+mn-lt"/>
              </a:rPr>
              <a:t>Higher Subscription Rates</a:t>
            </a:r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CA613F-22C2-09BC-AB17-DEA0CA581666}"/>
              </a:ext>
            </a:extLst>
          </p:cNvPr>
          <p:cNvSpPr txBox="1"/>
          <p:nvPr/>
        </p:nvSpPr>
        <p:spPr>
          <a:xfrm>
            <a:off x="576428" y="5991031"/>
            <a:ext cx="475786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1200"/>
          </a:p>
          <a:p>
            <a:r>
              <a:rPr lang="en-US" sz="1100"/>
              <a:t>Source: </a:t>
            </a:r>
            <a:r>
              <a:rPr lang="en-US" sz="1100">
                <a:ea typeface="+mn-lt"/>
                <a:cs typeface="+mn-lt"/>
                <a:hlinkClick r:id="rId3"/>
              </a:rPr>
              <a:t>https://aws.amazon.com/marketplace/pp/prodview-dmckfctu2grog</a:t>
            </a:r>
            <a:endParaRPr lang="en-US" sz="1100"/>
          </a:p>
        </p:txBody>
      </p:sp>
      <p:pic>
        <p:nvPicPr>
          <p:cNvPr id="6" name="Picture 5" descr="A magnifying glass with a blue background&#10;&#10;Description automatically generated">
            <a:extLst>
              <a:ext uri="{FF2B5EF4-FFF2-40B4-BE49-F238E27FC236}">
                <a16:creationId xmlns:a16="http://schemas.microsoft.com/office/drawing/2014/main" id="{A3E170A4-2DEC-3FE2-80A8-75E08F02B5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7216" y="3892625"/>
            <a:ext cx="5014784" cy="2965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6934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0034E89-1952-5288-08A0-70A4A73BE3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6534" y="3891135"/>
            <a:ext cx="11115355" cy="2286000"/>
          </a:xfrm>
          <a:noFill/>
        </p:spPr>
        <p:txBody>
          <a:bodyPr anchor="ctr"/>
          <a:lstStyle/>
          <a:p>
            <a:r>
              <a:rPr lang="en-US" sz="4800">
                <a:latin typeface="Walbaum Display"/>
                <a:cs typeface="Times New Roman"/>
              </a:rPr>
              <a:t>Overview of Machine Learning and how it works in E-Commerce</a:t>
            </a:r>
            <a:endParaRPr lang="en-US" sz="4800">
              <a:latin typeface="Walbaum Display"/>
            </a:endParaRPr>
          </a:p>
        </p:txBody>
      </p:sp>
      <p:pic>
        <p:nvPicPr>
          <p:cNvPr id="11" name="Picture Placeholder 15" descr="Data points digital background">
            <a:extLst>
              <a:ext uri="{FF2B5EF4-FFF2-40B4-BE49-F238E27FC236}">
                <a16:creationId xmlns:a16="http://schemas.microsoft.com/office/drawing/2014/main" id="{A496DCE5-C34A-22C2-A9D8-E90DFC8CE86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" b="52"/>
          <a:stretch/>
        </p:blipFill>
        <p:spPr/>
      </p:pic>
    </p:spTree>
    <p:extLst>
      <p:ext uri="{BB962C8B-B14F-4D97-AF65-F5344CB8AC3E}">
        <p14:creationId xmlns:p14="http://schemas.microsoft.com/office/powerpoint/2010/main" val="18397480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72343A-9CB0-F2AD-EF62-5DEE3E97F9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753" y="514637"/>
            <a:ext cx="8640043" cy="842677"/>
          </a:xfrm>
        </p:spPr>
        <p:txBody>
          <a:bodyPr>
            <a:noAutofit/>
          </a:bodyPr>
          <a:lstStyle/>
          <a:p>
            <a:r>
              <a:rPr lang="en-US"/>
              <a:t>Walmart’s Inventory Management Optimization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6744DD-5BC8-42C8-4313-13CE95ED57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343" y="1866201"/>
            <a:ext cx="5519196" cy="3979625"/>
          </a:xfrm>
        </p:spPr>
        <p:txBody>
          <a:bodyPr vert="horz" wrap="square" lIns="0" tIns="0" rIns="0" bIns="0" rtlCol="0" anchor="t">
            <a:normAutofit/>
          </a:bodyPr>
          <a:lstStyle/>
          <a:p>
            <a:r>
              <a:rPr lang="en-US"/>
              <a:t>Walmart's Machine Learning Platform: Element</a:t>
            </a:r>
          </a:p>
          <a:p>
            <a:r>
              <a:rPr lang="en-US"/>
              <a:t>Revolutionized platform capabilities. </a:t>
            </a:r>
          </a:p>
          <a:p>
            <a:r>
              <a:rPr lang="en-US"/>
              <a:t>Simplified the adoption of ML at scale for data scientists and ML engineers throughout the AI solution lifecycle. </a:t>
            </a:r>
          </a:p>
          <a:p>
            <a:r>
              <a:rPr lang="en-US"/>
              <a:t>Evolved into a highly capable ML system deployed across multiple clouds, utilizing thousands of CPU cores and GPUs. </a:t>
            </a:r>
          </a:p>
          <a:p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786B00-7CE8-D4FB-879B-60E193CE92BA}"/>
              </a:ext>
            </a:extLst>
          </p:cNvPr>
          <p:cNvSpPr txBox="1"/>
          <p:nvPr/>
        </p:nvSpPr>
        <p:spPr>
          <a:xfrm>
            <a:off x="576428" y="5846869"/>
            <a:ext cx="5519862" cy="7848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1200"/>
          </a:p>
          <a:p>
            <a:r>
              <a:rPr lang="en-US" sz="1100"/>
              <a:t>Source: </a:t>
            </a:r>
            <a:r>
              <a:rPr lang="en-US" sz="1100">
                <a:hlinkClick r:id="rId3"/>
              </a:rPr>
              <a:t>https://tech.walmart.com/content/walmart-global-tech/en_us/blog/post/walmarts-element-a-machine-learning-platform-like-no-other.html</a:t>
            </a:r>
          </a:p>
          <a:p>
            <a:endParaRPr lang="en-US" sz="1100"/>
          </a:p>
        </p:txBody>
      </p:sp>
      <p:pic>
        <p:nvPicPr>
          <p:cNvPr id="6" name="Picture 5" descr="A diagram of a company&#10;&#10;Description automatically generated">
            <a:extLst>
              <a:ext uri="{FF2B5EF4-FFF2-40B4-BE49-F238E27FC236}">
                <a16:creationId xmlns:a16="http://schemas.microsoft.com/office/drawing/2014/main" id="{058ED787-9D1A-C492-16CB-563157298D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6869" y="2887232"/>
            <a:ext cx="5841399" cy="3966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2612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72343A-9CB0-F2AD-EF62-5DEE3E97F9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753" y="466409"/>
            <a:ext cx="8640043" cy="842677"/>
          </a:xfrm>
        </p:spPr>
        <p:txBody>
          <a:bodyPr>
            <a:noAutofit/>
          </a:bodyPr>
          <a:lstStyle/>
          <a:p>
            <a:r>
              <a:rPr lang="en-US"/>
              <a:t>Walmart’s Inventory Management Optimization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6744DD-5BC8-42C8-4313-13CE95ED57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343" y="1866201"/>
            <a:ext cx="7630141" cy="3979625"/>
          </a:xfrm>
        </p:spPr>
        <p:txBody>
          <a:bodyPr vert="horz" wrap="square" lIns="0" tIns="0" rIns="0" bIns="0" rtlCol="0" anchor="t">
            <a:normAutofit/>
          </a:bodyPr>
          <a:lstStyle/>
          <a:p>
            <a:r>
              <a:rPr lang="en-US"/>
              <a:t>Walmart's Element Platform powers several key business operations:</a:t>
            </a:r>
          </a:p>
          <a:p>
            <a:r>
              <a:rPr lang="en-US"/>
              <a:t>Channel Performance </a:t>
            </a:r>
          </a:p>
          <a:p>
            <a:r>
              <a:rPr lang="en-US"/>
              <a:t>Search Optimization </a:t>
            </a:r>
          </a:p>
          <a:p>
            <a:r>
              <a:rPr lang="en-US"/>
              <a:t>Market Intelligence </a:t>
            </a:r>
          </a:p>
          <a:p>
            <a:r>
              <a:rPr lang="en-US"/>
              <a:t>Last Mile Delivery</a:t>
            </a:r>
          </a:p>
          <a:p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786B00-7CE8-D4FB-879B-60E193CE92BA}"/>
              </a:ext>
            </a:extLst>
          </p:cNvPr>
          <p:cNvSpPr txBox="1"/>
          <p:nvPr/>
        </p:nvSpPr>
        <p:spPr>
          <a:xfrm>
            <a:off x="576428" y="5846869"/>
            <a:ext cx="5519862" cy="7848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1200"/>
          </a:p>
          <a:p>
            <a:r>
              <a:rPr lang="en-US" sz="1100"/>
              <a:t>Source: </a:t>
            </a:r>
            <a:r>
              <a:rPr lang="en-US" sz="1100">
                <a:hlinkClick r:id="rId3"/>
              </a:rPr>
              <a:t>https://tech.walmart.com/content/walmart-global-tech/en_us/blog/post/walmarts-element-a-machine-learning-platform-like-no-other.html</a:t>
            </a:r>
          </a:p>
          <a:p>
            <a:endParaRPr lang="en-US" sz="1100"/>
          </a:p>
        </p:txBody>
      </p:sp>
      <p:pic>
        <p:nvPicPr>
          <p:cNvPr id="5" name="Picture 4" descr="A diagram of a company&amp;#39;s value chain&#10;&#10;Description automatically generated">
            <a:extLst>
              <a:ext uri="{FF2B5EF4-FFF2-40B4-BE49-F238E27FC236}">
                <a16:creationId xmlns:a16="http://schemas.microsoft.com/office/drawing/2014/main" id="{192B0822-40F6-973A-FA17-48AD75D67F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2782" y="3071428"/>
            <a:ext cx="6102435" cy="3783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9003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0034E89-1952-5288-08A0-70A4A73BE3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noFill/>
        </p:spPr>
        <p:txBody>
          <a:bodyPr anchor="ctr"/>
          <a:lstStyle/>
          <a:p>
            <a:r>
              <a:rPr lang="en-US" sz="4800"/>
              <a:t>The Challenges of Machine Learning in E-Commerce</a:t>
            </a:r>
          </a:p>
        </p:txBody>
      </p:sp>
      <p:pic>
        <p:nvPicPr>
          <p:cNvPr id="11" name="Picture Placeholder 15" descr="Data points digital background">
            <a:extLst>
              <a:ext uri="{FF2B5EF4-FFF2-40B4-BE49-F238E27FC236}">
                <a16:creationId xmlns:a16="http://schemas.microsoft.com/office/drawing/2014/main" id="{A496DCE5-C34A-22C2-A9D8-E90DFC8CE86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" b="52"/>
          <a:stretch/>
        </p:blipFill>
        <p:spPr/>
      </p:pic>
    </p:spTree>
    <p:extLst>
      <p:ext uri="{BB962C8B-B14F-4D97-AF65-F5344CB8AC3E}">
        <p14:creationId xmlns:p14="http://schemas.microsoft.com/office/powerpoint/2010/main" val="8053182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72343A-9CB0-F2AD-EF62-5DEE3E97F9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985" y="707241"/>
            <a:ext cx="7960421" cy="1450217"/>
          </a:xfrm>
        </p:spPr>
        <p:txBody>
          <a:bodyPr/>
          <a:lstStyle/>
          <a:p>
            <a:r>
              <a:rPr lang="en-US"/>
              <a:t>Potential Poor Data Quality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6744DD-5BC8-42C8-4313-13CE95ED57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530" y="1437495"/>
            <a:ext cx="6959173" cy="4376282"/>
          </a:xfrm>
        </p:spPr>
        <p:txBody>
          <a:bodyPr vert="horz" wrap="square" lIns="0" tIns="0" rIns="0" bIns="0" rtlCol="0" anchor="t">
            <a:normAutofit/>
          </a:bodyPr>
          <a:lstStyle/>
          <a:p>
            <a:endParaRPr lang="en-US"/>
          </a:p>
          <a:p>
            <a:r>
              <a:rPr lang="en-US"/>
              <a:t>ML quality is often based on the data it learned on</a:t>
            </a:r>
          </a:p>
          <a:p>
            <a:r>
              <a:rPr lang="en-US"/>
              <a:t>If there isn't enough high-quality data, it will train itself on inaccurate data, further amplifying the problem</a:t>
            </a:r>
          </a:p>
          <a:p>
            <a:r>
              <a:rPr lang="en-US"/>
              <a:t>This could also give poor recommendations for users</a:t>
            </a:r>
          </a:p>
          <a:p>
            <a:r>
              <a:rPr lang="en-US"/>
              <a:t>High quality data is essential for a ML algorithm to be successful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01F6FC-D5EA-97E2-0288-4A555F5FF665}"/>
              </a:ext>
            </a:extLst>
          </p:cNvPr>
          <p:cNvSpPr txBox="1"/>
          <p:nvPr/>
        </p:nvSpPr>
        <p:spPr>
          <a:xfrm>
            <a:off x="531855" y="6071146"/>
            <a:ext cx="3640237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/>
              <a:t>Source: </a:t>
            </a:r>
            <a:r>
              <a:rPr lang="en-US" sz="1000">
                <a:ea typeface="+mn-lt"/>
                <a:cs typeface="+mn-lt"/>
              </a:rPr>
              <a:t>IABAC. (n.d.). </a:t>
            </a:r>
            <a:r>
              <a:rPr lang="en-US" sz="1000" i="1">
                <a:ea typeface="+mn-lt"/>
                <a:cs typeface="+mn-lt"/>
              </a:rPr>
              <a:t>Issues in machine learning</a:t>
            </a:r>
            <a:r>
              <a:rPr lang="en-US" sz="1000">
                <a:ea typeface="+mn-lt"/>
                <a:cs typeface="+mn-lt"/>
              </a:rPr>
              <a:t>. </a:t>
            </a:r>
            <a:br>
              <a:rPr lang="en-US" sz="1000">
                <a:ea typeface="+mn-lt"/>
                <a:cs typeface="+mn-lt"/>
              </a:rPr>
            </a:br>
            <a:r>
              <a:rPr lang="en-US" sz="1000">
                <a:ea typeface="+mn-lt"/>
                <a:cs typeface="+mn-lt"/>
                <a:hlinkClick r:id="rId3"/>
              </a:rPr>
              <a:t>https://iabac.org/blog/issues-in-machine-learning</a:t>
            </a:r>
            <a:endParaRPr lang="en-US" sz="1000"/>
          </a:p>
        </p:txBody>
      </p:sp>
      <p:pic>
        <p:nvPicPr>
          <p:cNvPr id="5" name="Picture 4" descr="Training Data Quality: Why It Matters in Machine Learning">
            <a:extLst>
              <a:ext uri="{FF2B5EF4-FFF2-40B4-BE49-F238E27FC236}">
                <a16:creationId xmlns:a16="http://schemas.microsoft.com/office/drawing/2014/main" id="{B19F196A-55C0-3854-2591-57E5AE5F47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7413" y="1258415"/>
            <a:ext cx="4705610" cy="4737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8449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72343A-9CB0-F2AD-EF62-5DEE3E97F9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985" y="719241"/>
            <a:ext cx="7960421" cy="1450217"/>
          </a:xfrm>
        </p:spPr>
        <p:txBody>
          <a:bodyPr/>
          <a:lstStyle/>
          <a:p>
            <a:r>
              <a:rPr lang="en-US"/>
              <a:t>Potential Data Biases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6744DD-5BC8-42C8-4313-13CE95ED57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060" y="1054382"/>
            <a:ext cx="2758912" cy="4750577"/>
          </a:xfrm>
        </p:spPr>
        <p:txBody>
          <a:bodyPr vert="horz" wrap="square" lIns="0" tIns="0" rIns="0" bIns="0" rtlCol="0" anchor="t">
            <a:normAutofit lnSpcReduction="10000"/>
          </a:bodyPr>
          <a:lstStyle/>
          <a:p>
            <a:endParaRPr lang="en-US"/>
          </a:p>
          <a:p>
            <a:r>
              <a:rPr lang="en-US"/>
              <a:t>Algorithmic bias is when an algorithm repeatedly makes systematic errors that can lead to unfair outcomes such as pricing or privileging a specific group</a:t>
            </a:r>
            <a:endParaRPr lang="en-US">
              <a:solidFill>
                <a:srgbClr val="FFFFFF"/>
              </a:solidFill>
              <a:ea typeface="+mn-lt"/>
              <a:cs typeface="+mn-lt"/>
            </a:endParaRPr>
          </a:p>
          <a:p>
            <a:r>
              <a:rPr lang="en-US"/>
              <a:t>Biases in data can also influence the final conclusions/how results are interpreted, making the final result potentially less reliable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01F6FC-D5EA-97E2-0288-4A555F5FF665}"/>
              </a:ext>
            </a:extLst>
          </p:cNvPr>
          <p:cNvSpPr txBox="1"/>
          <p:nvPr/>
        </p:nvSpPr>
        <p:spPr>
          <a:xfrm>
            <a:off x="423855" y="5957146"/>
            <a:ext cx="3640237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/>
              <a:t>Sources: </a:t>
            </a:r>
            <a:br>
              <a:rPr lang="en-US" sz="1000">
                <a:ea typeface="+mn-lt"/>
                <a:cs typeface="+mn-lt"/>
              </a:rPr>
            </a:br>
            <a:r>
              <a:rPr lang="en-US" sz="1000">
                <a:ea typeface="+mn-lt"/>
                <a:cs typeface="+mn-lt"/>
                <a:hlinkClick r:id="rId3"/>
              </a:rPr>
              <a:t>https://www.codecademy.com/article/bias-in-data-analysis</a:t>
            </a:r>
            <a:endParaRPr lang="en-US" sz="1000">
              <a:ea typeface="+mn-lt"/>
              <a:cs typeface="+mn-lt"/>
            </a:endParaRPr>
          </a:p>
          <a:p>
            <a:r>
              <a:rPr lang="en-US" sz="1000">
                <a:ea typeface="+mn-lt"/>
                <a:cs typeface="+mn-lt"/>
                <a:hlinkClick r:id="rId4"/>
              </a:rPr>
              <a:t>https://research.aimultiple.com/ai-bias/</a:t>
            </a:r>
            <a:r>
              <a:rPr lang="en-US" sz="1000">
                <a:ea typeface="+mn-lt"/>
                <a:cs typeface="+mn-lt"/>
              </a:rPr>
              <a:t> </a:t>
            </a:r>
            <a:endParaRPr lang="en-US"/>
          </a:p>
        </p:txBody>
      </p:sp>
      <p:pic>
        <p:nvPicPr>
          <p:cNvPr id="6" name="Picture 5" descr="A graph with blue bars&#10;&#10;Description automatically generated">
            <a:extLst>
              <a:ext uri="{FF2B5EF4-FFF2-40B4-BE49-F238E27FC236}">
                <a16:creationId xmlns:a16="http://schemas.microsoft.com/office/drawing/2014/main" id="{2A92992A-8DE9-34C9-F21E-1684D0FC79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73402" y="1540318"/>
            <a:ext cx="8043300" cy="451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696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72343A-9CB0-F2AD-EF62-5DEE3E97F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Security for User Recommendations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6744DD-5BC8-42C8-4313-13CE95ED57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686" y="1818495"/>
            <a:ext cx="7929940" cy="3979625"/>
          </a:xfrm>
        </p:spPr>
        <p:txBody>
          <a:bodyPr vert="horz" wrap="square" lIns="0" tIns="0" rIns="0" bIns="0" rtlCol="0" anchor="t">
            <a:normAutofit/>
          </a:bodyPr>
          <a:lstStyle/>
          <a:p>
            <a:endParaRPr lang="en-US"/>
          </a:p>
          <a:p>
            <a:r>
              <a:rPr lang="en-US"/>
              <a:t>E-Commerce services often takes user data for personalized recommendations</a:t>
            </a:r>
          </a:p>
          <a:p>
            <a:r>
              <a:rPr lang="en-US"/>
              <a:t>Protecting this data is crucial to provide security in data privacy</a:t>
            </a:r>
          </a:p>
          <a:p>
            <a:r>
              <a:rPr lang="en-US"/>
              <a:t>Though AI streamlines the process, human interaction is still </a:t>
            </a:r>
            <a:r>
              <a:rPr lang="en-US" i="1"/>
              <a:t>essential</a:t>
            </a:r>
            <a:r>
              <a:rPr lang="en-US"/>
              <a:t> for successful user recommendations and managing of user data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01F6FC-D5EA-97E2-0288-4A555F5FF665}"/>
              </a:ext>
            </a:extLst>
          </p:cNvPr>
          <p:cNvSpPr txBox="1"/>
          <p:nvPr/>
        </p:nvSpPr>
        <p:spPr>
          <a:xfrm>
            <a:off x="550918" y="6065147"/>
            <a:ext cx="5742971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/>
              <a:t>Source: </a:t>
            </a:r>
            <a:r>
              <a:rPr lang="en-US" sz="1000">
                <a:ea typeface="+mn-lt"/>
                <a:cs typeface="+mn-lt"/>
              </a:rPr>
              <a:t>Data Science Salon. (n.d.). </a:t>
            </a:r>
            <a:r>
              <a:rPr lang="en-US" sz="1000" i="1">
                <a:ea typeface="+mn-lt"/>
                <a:cs typeface="+mn-lt"/>
              </a:rPr>
              <a:t>Challenges for AI in eCommerce</a:t>
            </a:r>
            <a:r>
              <a:rPr lang="en-US" sz="1000">
                <a:ea typeface="+mn-lt"/>
                <a:cs typeface="+mn-lt"/>
              </a:rPr>
              <a:t>.  </a:t>
            </a:r>
            <a:r>
              <a:rPr lang="en-US" sz="1000">
                <a:ea typeface="+mn-lt"/>
                <a:cs typeface="+mn-lt"/>
                <a:hlinkClick r:id="rId3"/>
              </a:rPr>
              <a:t>https://roundtable.datascience.salon/challenges-for-ai-in-ecommerce</a:t>
            </a:r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5479564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65EE0CA1-D3EE-4024-8924-687FF7C9B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Content Placeholder 19" descr="A graph of data from a number of data&#10;&#10;Description automatically generated">
            <a:extLst>
              <a:ext uri="{FF2B5EF4-FFF2-40B4-BE49-F238E27FC236}">
                <a16:creationId xmlns:a16="http://schemas.microsoft.com/office/drawing/2014/main" id="{7677E9E9-6463-2DDF-9FE6-D3F558DC67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09898" y="346562"/>
            <a:ext cx="9164367" cy="594531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9749190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3BDBC526-6DCD-4FF6-8395-D8C22E46E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9DEF57-0CC5-A52A-DBB8-016D0D6D40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246563"/>
            <a:ext cx="3565524" cy="1997855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r>
              <a:rPr lang="en-US" kern="1200">
                <a:latin typeface="+mj-lt"/>
                <a:ea typeface="+mj-ea"/>
                <a:cs typeface="+mj-cs"/>
              </a:rPr>
              <a:t>Cost of Implementing ML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6A8317-63FD-A04D-7036-254933449B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562653"/>
            <a:ext cx="3565525" cy="3414425"/>
          </a:xfrm>
        </p:spPr>
        <p:txBody>
          <a:bodyPr vert="horz" wrap="square" lIns="0" tIns="0" rIns="0" bIns="0" rtlCol="0" anchor="t">
            <a:normAutofit/>
          </a:bodyPr>
          <a:lstStyle/>
          <a:p>
            <a:r>
              <a:rPr lang="en-US"/>
              <a:t>Custom AI can cost anywhere from $10,000 - $500,000</a:t>
            </a:r>
          </a:p>
          <a:p>
            <a:r>
              <a:rPr lang="en-US"/>
              <a:t>The hardware to sustain it at a large scale is expensive as well, since dedicated servers are required</a:t>
            </a:r>
          </a:p>
          <a:p>
            <a:r>
              <a:rPr lang="en-US"/>
              <a:t>Maintaining and implementing a successful ML system requires highly trained people</a:t>
            </a:r>
          </a:p>
        </p:txBody>
      </p:sp>
      <p:pic>
        <p:nvPicPr>
          <p:cNvPr id="4" name="Picture 3" descr="The Real Cost of AI Integration in Businesses">
            <a:extLst>
              <a:ext uri="{FF2B5EF4-FFF2-40B4-BE49-F238E27FC236}">
                <a16:creationId xmlns:a16="http://schemas.microsoft.com/office/drawing/2014/main" id="{DA2491AF-7154-61A1-CF67-BFEDEBDA477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3209" r="19540" b="-1"/>
          <a:stretch/>
        </p:blipFill>
        <p:spPr>
          <a:xfrm>
            <a:off x="6059667" y="633073"/>
            <a:ext cx="5132388" cy="5132388"/>
          </a:xfrm>
          <a:custGeom>
            <a:avLst/>
            <a:gdLst/>
            <a:ahLst/>
            <a:cxnLst/>
            <a:rect l="l" t="t" r="r" b="b"/>
            <a:pathLst>
              <a:path w="5132388" h="5132388">
                <a:moveTo>
                  <a:pt x="2566194" y="0"/>
                </a:moveTo>
                <a:cubicBezTo>
                  <a:pt x="3983464" y="0"/>
                  <a:pt x="5132388" y="1148924"/>
                  <a:pt x="5132388" y="2566194"/>
                </a:cubicBezTo>
                <a:cubicBezTo>
                  <a:pt x="5132388" y="3983464"/>
                  <a:pt x="3983464" y="5132388"/>
                  <a:pt x="2566194" y="5132388"/>
                </a:cubicBezTo>
                <a:cubicBezTo>
                  <a:pt x="1148924" y="5132388"/>
                  <a:pt x="0" y="3983464"/>
                  <a:pt x="0" y="2566194"/>
                </a:cubicBezTo>
                <a:cubicBezTo>
                  <a:pt x="0" y="1148924"/>
                  <a:pt x="1148924" y="0"/>
                  <a:pt x="2566194" y="0"/>
                </a:cubicBezTo>
                <a:close/>
              </a:path>
            </a:pathLst>
          </a:cu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183B29DA-9BB8-4BA8-B8E1-8C2B544078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22156" y="4143453"/>
            <a:ext cx="734257" cy="760506"/>
            <a:chOff x="5243759" y="1363788"/>
            <a:chExt cx="734257" cy="760506"/>
          </a:xfrm>
        </p:grpSpPr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D02496F8-166D-469A-8040-08608013BF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23E648A7-A02A-4DC7-9FEC-489F1BA6F7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4EF573B1-38BC-4C7B-894C-BE3864A04A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2" name="Oval 21">
            <a:extLst>
              <a:ext uri="{FF2B5EF4-FFF2-40B4-BE49-F238E27FC236}">
                <a16:creationId xmlns:a16="http://schemas.microsoft.com/office/drawing/2014/main" id="{647A77D8-817B-4A9F-86AA-FE781E813D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8780" y="50590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06DD46-6EB6-20AD-7963-A28572200561}"/>
              </a:ext>
            </a:extLst>
          </p:cNvPr>
          <p:cNvSpPr txBox="1"/>
          <p:nvPr/>
        </p:nvSpPr>
        <p:spPr>
          <a:xfrm>
            <a:off x="550235" y="5978813"/>
            <a:ext cx="3223364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/>
              <a:t>Source:  </a:t>
            </a:r>
            <a:r>
              <a:rPr lang="en-US" sz="1000">
                <a:ea typeface="+mn-lt"/>
                <a:cs typeface="+mn-lt"/>
              </a:rPr>
              <a:t>EasyFlow. (n.d.). </a:t>
            </a:r>
            <a:r>
              <a:rPr lang="en-US" sz="1000" i="1">
                <a:ea typeface="+mn-lt"/>
                <a:cs typeface="+mn-lt"/>
              </a:rPr>
              <a:t>The cost of AI integration for businesses</a:t>
            </a:r>
            <a:r>
              <a:rPr lang="en-US" sz="1000">
                <a:ea typeface="+mn-lt"/>
                <a:cs typeface="+mn-lt"/>
              </a:rPr>
              <a:t>. </a:t>
            </a:r>
            <a:br>
              <a:rPr lang="en-US" sz="1000">
                <a:ea typeface="+mn-lt"/>
                <a:cs typeface="+mn-lt"/>
              </a:rPr>
            </a:br>
            <a:r>
              <a:rPr lang="en-US" sz="1000">
                <a:ea typeface="+mn-lt"/>
                <a:cs typeface="+mn-lt"/>
              </a:rPr>
              <a:t>https://easyflow.tech/businesses-ai-integration-cost/</a:t>
            </a:r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24935904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0034E89-1952-5288-08A0-70A4A73BE3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noFill/>
        </p:spPr>
        <p:txBody>
          <a:bodyPr anchor="ctr"/>
          <a:lstStyle/>
          <a:p>
            <a:r>
              <a:rPr lang="en-US"/>
              <a:t>The Future of ML in E-Commerce</a:t>
            </a:r>
          </a:p>
        </p:txBody>
      </p:sp>
      <p:pic>
        <p:nvPicPr>
          <p:cNvPr id="11" name="Picture Placeholder 15" descr="Data points digital background">
            <a:extLst>
              <a:ext uri="{FF2B5EF4-FFF2-40B4-BE49-F238E27FC236}">
                <a16:creationId xmlns:a16="http://schemas.microsoft.com/office/drawing/2014/main" id="{A496DCE5-C34A-22C2-A9D8-E90DFC8CE86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" b="52"/>
          <a:stretch/>
        </p:blipFill>
        <p:spPr/>
      </p:pic>
    </p:spTree>
    <p:extLst>
      <p:ext uri="{BB962C8B-B14F-4D97-AF65-F5344CB8AC3E}">
        <p14:creationId xmlns:p14="http://schemas.microsoft.com/office/powerpoint/2010/main" val="20394768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ED5E52-41E9-1650-26B2-E29BD4834D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1451" y="517256"/>
            <a:ext cx="10535156" cy="5565408"/>
          </a:xfrm>
        </p:spPr>
        <p:txBody>
          <a:bodyPr vert="horz" wrap="square" lIns="0" tIns="0" rIns="0" bIns="0" rtlCol="0" anchor="t">
            <a:normAutofit fontScale="92500" lnSpcReduction="20000"/>
          </a:bodyPr>
          <a:lstStyle/>
          <a:p>
            <a:pPr marL="0" indent="0" algn="just">
              <a:buNone/>
            </a:pPr>
            <a:r>
              <a:rPr lang="en-US" sz="4000">
                <a:latin typeface="Walbaum Display"/>
                <a:cs typeface="Times New Roman"/>
              </a:rPr>
              <a:t>Machine learning is undeniably shaping the future of E-Commerce</a:t>
            </a:r>
            <a:r>
              <a:rPr lang="en-US" sz="3600">
                <a:latin typeface="Berlin Sans FB"/>
                <a:cs typeface="Times New Roman"/>
              </a:rPr>
              <a:t> </a:t>
            </a:r>
          </a:p>
          <a:p>
            <a:pPr marL="0" indent="0" algn="just">
              <a:buNone/>
            </a:pPr>
            <a:endParaRPr lang="en-US" sz="3600">
              <a:latin typeface="Berlin Sans FB"/>
              <a:cs typeface="Times New Roman"/>
            </a:endParaRPr>
          </a:p>
          <a:p>
            <a:pPr marL="457200" indent="-457200" algn="just"/>
            <a:r>
              <a:rPr lang="en-US" sz="2000">
                <a:latin typeface="Gill Sans MT"/>
                <a:cs typeface="Times New Roman"/>
              </a:rPr>
              <a:t>Assist companies to be dynamically established (by deep understanding)</a:t>
            </a:r>
          </a:p>
          <a:p>
            <a:pPr marL="457200" indent="-457200" algn="just"/>
            <a:r>
              <a:rPr lang="en-US" sz="2000">
                <a:latin typeface="Gill Sans MT"/>
                <a:cs typeface="Times New Roman"/>
              </a:rPr>
              <a:t>Make sustain in the competition (competition information)</a:t>
            </a:r>
          </a:p>
          <a:p>
            <a:pPr marL="457200" indent="-457200" algn="just"/>
            <a:r>
              <a:rPr lang="en-US" sz="2000">
                <a:latin typeface="Gill Sans MT"/>
                <a:cs typeface="Times New Roman"/>
              </a:rPr>
              <a:t>Make sustain &amp; visible in technology-driven market (assess technological gap, gain expertise)</a:t>
            </a:r>
          </a:p>
          <a:p>
            <a:pPr marL="0" indent="0" algn="just">
              <a:buNone/>
            </a:pPr>
            <a:endParaRPr lang="en-US" sz="1000" b="1" i="1">
              <a:ea typeface="+mn-lt"/>
              <a:cs typeface="+mn-lt"/>
            </a:endParaRPr>
          </a:p>
          <a:p>
            <a:pPr marL="0" indent="0" algn="just">
              <a:buNone/>
            </a:pPr>
            <a:endParaRPr lang="en-US" sz="1000" b="1" i="1">
              <a:ea typeface="+mn-lt"/>
              <a:cs typeface="+mn-lt"/>
            </a:endParaRPr>
          </a:p>
          <a:p>
            <a:pPr marL="0" indent="0" algn="just">
              <a:buNone/>
            </a:pPr>
            <a:endParaRPr lang="en-US" sz="1000" b="1" i="1">
              <a:ea typeface="+mn-lt"/>
              <a:cs typeface="+mn-lt"/>
            </a:endParaRPr>
          </a:p>
          <a:p>
            <a:pPr marL="0" indent="0" algn="just">
              <a:buNone/>
            </a:pPr>
            <a:r>
              <a:rPr lang="en-US" sz="1000" b="1" i="1">
                <a:ea typeface="+mn-lt"/>
                <a:cs typeface="+mn-lt"/>
              </a:rPr>
              <a:t>Sources:</a:t>
            </a:r>
            <a:endParaRPr lang="en-US" sz="1000" i="1">
              <a:latin typeface="Berlin Sans FB"/>
              <a:cs typeface="Times New Roman"/>
            </a:endParaRPr>
          </a:p>
          <a:p>
            <a:pPr algn="just"/>
            <a:r>
              <a:rPr lang="en-US" sz="1000" b="1" i="1">
                <a:ea typeface="+mn-lt"/>
                <a:cs typeface="+mn-lt"/>
                <a:hlinkClick r:id="rId2"/>
              </a:rPr>
              <a:t>https://www.aalpha.net/blog/machine-learning-in-ecommerce/</a:t>
            </a:r>
            <a:r>
              <a:rPr lang="en-US" sz="1000" b="1" i="1">
                <a:ea typeface="+mn-lt"/>
                <a:cs typeface="+mn-lt"/>
              </a:rPr>
              <a:t> - by: Pawan Pawar, CEO – </a:t>
            </a:r>
            <a:r>
              <a:rPr lang="en-US" sz="1000" b="1" i="1" err="1">
                <a:ea typeface="+mn-lt"/>
                <a:cs typeface="+mn-lt"/>
              </a:rPr>
              <a:t>Aalpha</a:t>
            </a:r>
            <a:r>
              <a:rPr lang="en-US" sz="1000" b="1" i="1">
                <a:ea typeface="+mn-lt"/>
                <a:cs typeface="+mn-lt"/>
              </a:rPr>
              <a:t> Information Systems India Pvt. Ltd.</a:t>
            </a:r>
            <a:endParaRPr lang="en-US" sz="1000"/>
          </a:p>
          <a:p>
            <a:pPr algn="just"/>
            <a:r>
              <a:rPr lang="en-US" sz="1000" b="1" i="1">
                <a:ea typeface="+mn-lt"/>
                <a:cs typeface="+mn-lt"/>
                <a:hlinkClick r:id="rId3"/>
              </a:rPr>
              <a:t>https://itrexgroup.com/blog/applications-of-machine-learning-in-ecommerce/</a:t>
            </a:r>
            <a:r>
              <a:rPr lang="en-US" sz="1000" b="1" i="1">
                <a:ea typeface="+mn-lt"/>
                <a:cs typeface="+mn-lt"/>
              </a:rPr>
              <a:t> - by: By Yelena Lavrentyeva, Innovation Analyst - Published on June 30, 2023</a:t>
            </a:r>
            <a:endParaRPr lang="en-US" sz="1000"/>
          </a:p>
          <a:p>
            <a:pPr marL="457200" indent="-457200" algn="just"/>
            <a:endParaRPr lang="en-US" sz="3200" i="1">
              <a:latin typeface="Berlin Sans FB"/>
              <a:cs typeface="Times New Roman"/>
            </a:endParaRPr>
          </a:p>
          <a:p>
            <a:pPr marL="0" indent="0" algn="just">
              <a:buNone/>
            </a:pPr>
            <a:endParaRPr lang="en-US" sz="3600">
              <a:latin typeface="Berlin Sans FB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849234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EEC9DD0-8107-7C0D-5544-BE78199158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348" y="498474"/>
            <a:ext cx="11585070" cy="5414675"/>
          </a:xfrm>
        </p:spPr>
        <p:txBody>
          <a:bodyPr vert="horz" wrap="square" lIns="0" tIns="0" rIns="0" bIns="0" rtlCol="0" anchor="t" anchorCtr="0">
            <a:noAutofit/>
          </a:bodyPr>
          <a:lstStyle/>
          <a:p>
            <a:pPr algn="just"/>
            <a:r>
              <a:rPr lang="en-US" sz="2800">
                <a:latin typeface="Gill Sans MT"/>
              </a:rPr>
              <a:t>What is ML actually -</a:t>
            </a:r>
          </a:p>
          <a:p>
            <a:pPr algn="just"/>
            <a:br>
              <a:rPr lang="en-US" sz="2800">
                <a:latin typeface="Gill Sans MT"/>
              </a:rPr>
            </a:br>
            <a:r>
              <a:rPr lang="en-US" sz="2800">
                <a:latin typeface="Gill Sans MT"/>
              </a:rPr>
              <a:t>Machine learning, a subset of artificial intelligence (AI), involves the development of algorithms that allow computers to learn from and make decisions based on data without explicit programming. </a:t>
            </a:r>
          </a:p>
          <a:p>
            <a:pPr algn="ctr"/>
            <a:br>
              <a:rPr lang="en-US" sz="2800">
                <a:latin typeface="Gill Sans MT"/>
              </a:rPr>
            </a:br>
            <a:r>
              <a:rPr lang="en-US" sz="2800" i="1">
                <a:solidFill>
                  <a:srgbClr val="FFFFFF"/>
                </a:solidFill>
                <a:latin typeface="Gill Sans MT"/>
                <a:cs typeface="Times New Roman"/>
              </a:rPr>
              <a:t>In IBM’s viewpoint -  Machine learning (ML) is …..</a:t>
            </a:r>
            <a:br>
              <a:rPr lang="en-US" sz="2800" i="1">
                <a:latin typeface="Gill Sans MT"/>
              </a:rPr>
            </a:br>
            <a:br>
              <a:rPr lang="en-US" sz="2800" i="1">
                <a:latin typeface="Gill Sans MT"/>
              </a:rPr>
            </a:br>
            <a:r>
              <a:rPr lang="en-US" sz="2400">
                <a:latin typeface="Gill Sans MT"/>
                <a:cs typeface="Times New Roman"/>
              </a:rPr>
              <a:t>1) a branch of  computer science </a:t>
            </a:r>
          </a:p>
          <a:p>
            <a:pPr algn="ctr"/>
            <a:r>
              <a:rPr lang="en-US" sz="2400">
                <a:latin typeface="Gill Sans MT"/>
                <a:cs typeface="Times New Roman"/>
              </a:rPr>
              <a:t>2) focuses on the using data and algorithms to enable AI </a:t>
            </a:r>
            <a:endParaRPr lang="en-US" sz="2400">
              <a:latin typeface="Gill Sans MT"/>
            </a:endParaRPr>
          </a:p>
          <a:p>
            <a:pPr algn="ctr"/>
            <a:r>
              <a:rPr lang="en-US" sz="2400">
                <a:latin typeface="Gill Sans MT"/>
                <a:cs typeface="Times New Roman"/>
              </a:rPr>
              <a:t>3) imitate the way that humans learn, </a:t>
            </a:r>
            <a:endParaRPr lang="en-US" sz="2400">
              <a:latin typeface="Gill Sans MT"/>
            </a:endParaRPr>
          </a:p>
          <a:p>
            <a:pPr algn="ctr"/>
            <a:r>
              <a:rPr lang="en-US" sz="2400">
                <a:latin typeface="Gill Sans MT"/>
                <a:cs typeface="Times New Roman"/>
              </a:rPr>
              <a:t>4) gradually improving its accuracy.</a:t>
            </a:r>
            <a:endParaRPr lang="en-US" sz="2400">
              <a:latin typeface="Gill Sans MT"/>
            </a:endParaRPr>
          </a:p>
          <a:p>
            <a:pPr algn="ctr"/>
            <a:endParaRPr lang="en-US" sz="2800" i="1">
              <a:latin typeface="Gill Sans MT"/>
            </a:endParaRPr>
          </a:p>
          <a:p>
            <a:pPr marL="457200" indent="-457200">
              <a:buFont typeface="Wingdings"/>
              <a:buChar char="Ø"/>
            </a:pPr>
            <a:br>
              <a:rPr lang="en-US" sz="2800" i="1">
                <a:latin typeface="Gill Sans MT"/>
              </a:rPr>
            </a:br>
            <a:br>
              <a:rPr lang="en-US" sz="2800" i="1">
                <a:latin typeface="Gill Sans MT"/>
              </a:rPr>
            </a:br>
            <a:endParaRPr lang="en-US" sz="2800" i="1">
              <a:latin typeface="Gill Sans MT"/>
              <a:cs typeface="Times New Roman"/>
            </a:endParaRPr>
          </a:p>
          <a:p>
            <a:endParaRPr lang="en-US" sz="1800">
              <a:latin typeface="Gill Sans MT"/>
            </a:endParaRPr>
          </a:p>
        </p:txBody>
      </p:sp>
      <p:pic>
        <p:nvPicPr>
          <p:cNvPr id="2" name="Picture 1" descr="A large group of people in a large room&#10;&#10;Description automatically generated">
            <a:extLst>
              <a:ext uri="{FF2B5EF4-FFF2-40B4-BE49-F238E27FC236}">
                <a16:creationId xmlns:a16="http://schemas.microsoft.com/office/drawing/2014/main" id="{EC75FC41-819E-EA11-CE08-3068A8D1A6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95649" y="4602247"/>
            <a:ext cx="3274541" cy="1844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8417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AC361-0D7A-DC05-86B5-6DD77D322F5B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 anchor="b">
            <a:normAutofit/>
          </a:bodyPr>
          <a:lstStyle/>
          <a:p>
            <a:r>
              <a:rPr lang="en-US"/>
              <a:t>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E98EFF-197D-3136-70B9-7BBD30A48931}"/>
              </a:ext>
            </a:extLst>
          </p:cNvPr>
          <p:cNvSpPr>
            <a:spLocks noGrp="1"/>
          </p:cNvSpPr>
          <p:nvPr>
            <p:ph idx="1"/>
          </p:nvPr>
        </p:nvSpPr>
        <p:spPr>
          <a:noFill/>
        </p:spPr>
        <p:txBody>
          <a:bodyPr vert="horz" wrap="square" lIns="0" tIns="0" rIns="0" bIns="0" rtlCol="0" anchor="t">
            <a:normAutofit/>
          </a:bodyPr>
          <a:lstStyle/>
          <a:p>
            <a:endParaRPr lang="en-US"/>
          </a:p>
        </p:txBody>
      </p:sp>
      <p:pic>
        <p:nvPicPr>
          <p:cNvPr id="25" name="Picture Placeholder 24" descr="A close-up of a network">
            <a:extLst>
              <a:ext uri="{FF2B5EF4-FFF2-40B4-BE49-F238E27FC236}">
                <a16:creationId xmlns:a16="http://schemas.microsoft.com/office/drawing/2014/main" id="{41A1C574-72C6-642F-E4D2-FF0C993AEF7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1"/>
          <a:stretch/>
        </p:blipFill>
        <p:spPr/>
      </p:pic>
    </p:spTree>
    <p:extLst>
      <p:ext uri="{BB962C8B-B14F-4D97-AF65-F5344CB8AC3E}">
        <p14:creationId xmlns:p14="http://schemas.microsoft.com/office/powerpoint/2010/main" val="6678047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AC361-0D7A-DC05-86B5-6DD77D322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536" y="-1120863"/>
            <a:ext cx="5179330" cy="2841829"/>
          </a:xfrm>
          <a:noFill/>
        </p:spPr>
        <p:txBody>
          <a:bodyPr anchor="b">
            <a:normAutofit/>
          </a:bodyPr>
          <a:lstStyle/>
          <a:p>
            <a:r>
              <a:rPr lang="en-US"/>
              <a:t>Thank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E98EFF-197D-3136-70B9-7BBD30A489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537" y="2561115"/>
            <a:ext cx="5179330" cy="2706160"/>
          </a:xfrm>
          <a:noFill/>
        </p:spPr>
        <p:txBody>
          <a:bodyPr vert="horz" wrap="square" lIns="0" tIns="0" rIns="0" bIns="0" rtlCol="0" anchor="t">
            <a:normAutofit/>
          </a:bodyPr>
          <a:lstStyle/>
          <a:p>
            <a:r>
              <a:rPr lang="en-US"/>
              <a:t>Ahmed Saif – ah557937@dal.ca</a:t>
            </a:r>
          </a:p>
          <a:p>
            <a:r>
              <a:rPr lang="en-US"/>
              <a:t>Ghazaleh </a:t>
            </a:r>
            <a:r>
              <a:rPr lang="en-US" err="1"/>
              <a:t>Safaribeidokhti</a:t>
            </a:r>
            <a:r>
              <a:rPr lang="en-US"/>
              <a:t> - gh928879@dal.ca</a:t>
            </a:r>
          </a:p>
          <a:p>
            <a:r>
              <a:rPr lang="en-US"/>
              <a:t>Kazi </a:t>
            </a:r>
            <a:r>
              <a:rPr lang="en-US" err="1"/>
              <a:t>Alimul</a:t>
            </a:r>
            <a:r>
              <a:rPr lang="en-US"/>
              <a:t> Alam – kz731723@dal.ca</a:t>
            </a:r>
          </a:p>
          <a:p>
            <a:r>
              <a:rPr lang="en-US"/>
              <a:t>Tia Maxfield – vc994177@dal.ca</a:t>
            </a:r>
          </a:p>
          <a:p>
            <a:r>
              <a:rPr lang="en-US"/>
              <a:t>Saeedeh Salemi – sd702482@dal.ca</a:t>
            </a:r>
          </a:p>
        </p:txBody>
      </p:sp>
      <p:pic>
        <p:nvPicPr>
          <p:cNvPr id="25" name="Picture Placeholder 24" descr="A close-up of a network">
            <a:extLst>
              <a:ext uri="{FF2B5EF4-FFF2-40B4-BE49-F238E27FC236}">
                <a16:creationId xmlns:a16="http://schemas.microsoft.com/office/drawing/2014/main" id="{41A1C574-72C6-642F-E4D2-FF0C993AEF7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1"/>
          <a:stretch/>
        </p:blipFill>
        <p:spPr>
          <a:xfrm>
            <a:off x="5883260" y="515047"/>
            <a:ext cx="5684249" cy="5834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6302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F58D88-1665-9648-3A3F-149487AA2B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456" y="498474"/>
            <a:ext cx="10205232" cy="1594379"/>
          </a:xfrm>
        </p:spPr>
        <p:txBody>
          <a:bodyPr/>
          <a:lstStyle/>
          <a:p>
            <a:r>
              <a:rPr lang="en-US">
                <a:latin typeface="Walbaum Display"/>
                <a:cs typeface="Times New Roman"/>
              </a:rPr>
              <a:t>How it is exercised in e-commerce</a:t>
            </a:r>
            <a:endParaRPr lang="en-US">
              <a:latin typeface="Walbaum Display"/>
            </a:endParaRPr>
          </a:p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2ECD51-B974-6D4A-50B5-2C20F5A742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046" y="2092742"/>
            <a:ext cx="10710209" cy="3989922"/>
          </a:xfrm>
        </p:spPr>
        <p:txBody>
          <a:bodyPr vert="horz" wrap="square" lIns="0" tIns="0" rIns="0" bIns="0" rtlCol="0" anchor="t">
            <a:noAutofit/>
          </a:bodyPr>
          <a:lstStyle/>
          <a:p>
            <a:pPr marL="0" indent="0" algn="just">
              <a:buNone/>
            </a:pPr>
            <a:r>
              <a:rPr lang="en-US" sz="2800">
                <a:latin typeface="Gill Sans MT"/>
                <a:cs typeface="Times New Roman"/>
              </a:rPr>
              <a:t>In e-commerce, this technology is reshaping the way businesses operate, changing the way how customer experience, and enhancing future business prospects. There are many-more aspects/use cases by which machine learning is being implemented in e-commerce. Some interesting points are being depicted hereby – </a:t>
            </a:r>
            <a:endParaRPr lang="en-US" sz="2800">
              <a:latin typeface="Gill Sans MT"/>
            </a:endParaRP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7342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A1B01B-D23A-8B10-45F3-70BADDBDEA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753" y="498474"/>
            <a:ext cx="11214367" cy="1748838"/>
          </a:xfrm>
        </p:spPr>
        <p:txBody>
          <a:bodyPr/>
          <a:lstStyle/>
          <a:p>
            <a:r>
              <a:rPr lang="en-US" sz="3200">
                <a:latin typeface="Berlin Sans FB"/>
                <a:cs typeface="Times New Roman"/>
              </a:rPr>
              <a:t> </a:t>
            </a:r>
            <a:endParaRPr lang="en-US" sz="3200">
              <a:latin typeface="Berlin Sans FB"/>
            </a:endParaRPr>
          </a:p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751AB0-837C-30BE-161B-EBE9D5065E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9989" y="357410"/>
            <a:ext cx="10370399" cy="5596300"/>
          </a:xfrm>
        </p:spPr>
        <p:txBody>
          <a:bodyPr vert="horz" wrap="square" lIns="0" tIns="0" rIns="0" bIns="0" rtlCol="0" anchor="t">
            <a:normAutofit/>
          </a:bodyPr>
          <a:lstStyle/>
          <a:p>
            <a:r>
              <a:rPr lang="en-US" sz="2800">
                <a:latin typeface="Gill Sans MT"/>
                <a:cs typeface="Times New Roman"/>
              </a:rPr>
              <a:t>Data analysis</a:t>
            </a:r>
            <a:endParaRPr lang="en-US" sz="2800">
              <a:latin typeface="Gill Sans MT"/>
            </a:endParaRPr>
          </a:p>
          <a:p>
            <a:r>
              <a:rPr lang="en-US" sz="2800">
                <a:latin typeface="Gill Sans MT"/>
                <a:cs typeface="Times New Roman"/>
              </a:rPr>
              <a:t>Predictive analysis</a:t>
            </a:r>
            <a:endParaRPr lang="en-US" sz="2800">
              <a:latin typeface="Gill Sans MT"/>
            </a:endParaRPr>
          </a:p>
          <a:p>
            <a:r>
              <a:rPr lang="en-US" sz="2800">
                <a:latin typeface="Gill Sans MT"/>
                <a:cs typeface="Times New Roman"/>
              </a:rPr>
              <a:t>Classification algorithms</a:t>
            </a:r>
            <a:endParaRPr lang="en-US" sz="2800">
              <a:latin typeface="Gill Sans MT"/>
            </a:endParaRPr>
          </a:p>
          <a:p>
            <a:r>
              <a:rPr lang="en-US" sz="2800">
                <a:latin typeface="Gill Sans MT"/>
                <a:cs typeface="Times New Roman"/>
              </a:rPr>
              <a:t>Natural language processing</a:t>
            </a:r>
            <a:endParaRPr lang="en-US" sz="2800">
              <a:latin typeface="Gill Sans MT"/>
            </a:endParaRPr>
          </a:p>
          <a:p>
            <a:r>
              <a:rPr lang="en-US" sz="1000">
                <a:ea typeface="+mn-lt"/>
                <a:cs typeface="+mn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source: https://www.researchgate.net/publication/376324520_Recent_Machine-Learning-Driven_Developments_in_E-Commerce_Current_Challenges_and_Future_Perspectives?enrichId=rgreq-827adbbba9ab58056dfbcc11bdbba5e0-XXX&amp;enrichSource=Y292ZXJQYWdlOzM3NjMyNDUyMDtBUzoxMTQzMTI4MTI1MDYxMDMyNUAxNzE3OTM2NDE1MzUx&amp;el=1_x_2&amp;_esc=publicationCoverPdf</a:t>
            </a:r>
            <a:endParaRPr lang="en-US" sz="1000">
              <a:cs typeface="Times New Roman"/>
              <a:hlinkClick r:id="" action="ppaction://noaction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endParaRPr lang="en-US" sz="2800">
              <a:cs typeface="Times New Roman"/>
            </a:endParaRPr>
          </a:p>
          <a:p>
            <a:endParaRPr lang="en-US"/>
          </a:p>
        </p:txBody>
      </p:sp>
      <p:pic>
        <p:nvPicPr>
          <p:cNvPr id="4" name="Picture 3" descr="A diagram of a computer&#10;&#10;Description automatically generated">
            <a:extLst>
              <a:ext uri="{FF2B5EF4-FFF2-40B4-BE49-F238E27FC236}">
                <a16:creationId xmlns:a16="http://schemas.microsoft.com/office/drawing/2014/main" id="{16BDC741-155B-5CE7-8C73-A7D46EFEB6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5638546" y="701193"/>
            <a:ext cx="4529257" cy="2016318"/>
          </a:xfrm>
          <a:prstGeom prst="rect">
            <a:avLst/>
          </a:prstGeom>
        </p:spPr>
      </p:pic>
      <p:pic>
        <p:nvPicPr>
          <p:cNvPr id="7" name="Picture 6" descr="A diagram of a model&#10;&#10;Description automatically generated">
            <a:extLst>
              <a:ext uri="{FF2B5EF4-FFF2-40B4-BE49-F238E27FC236}">
                <a16:creationId xmlns:a16="http://schemas.microsoft.com/office/drawing/2014/main" id="{E9C65CEF-D780-41BE-A370-74A64DA054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7280189" y="4043748"/>
            <a:ext cx="4170404" cy="205534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F1A9CD0-6F4D-98A2-421B-0CB97C17933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866466" y="4435448"/>
            <a:ext cx="2771615" cy="132835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637253E-A284-D139-6C1F-DE7321244798}"/>
              </a:ext>
            </a:extLst>
          </p:cNvPr>
          <p:cNvSpPr txBox="1"/>
          <p:nvPr/>
        </p:nvSpPr>
        <p:spPr>
          <a:xfrm>
            <a:off x="1524000" y="5879756"/>
            <a:ext cx="3604055" cy="152744"/>
          </a:xfrm>
          <a:prstGeom prst="rect">
            <a:avLst/>
          </a:prstGeom>
        </p:spPr>
        <p:txBody>
          <a:bodyPr>
            <a:normAutofit fontScale="25000" lnSpcReduction="20000"/>
          </a:bodyPr>
          <a:lstStyle/>
          <a:p>
            <a:r>
              <a:rPr lang="en-US"/>
              <a:t>ThePhoto by PhotoAuthor is licensed under CCYYSA.</a:t>
            </a:r>
          </a:p>
        </p:txBody>
      </p:sp>
      <p:pic>
        <p:nvPicPr>
          <p:cNvPr id="19" name="Picture 18" descr="Letters falling from the sky&#10;&#10;Description automatically generated">
            <a:extLst>
              <a:ext uri="{FF2B5EF4-FFF2-40B4-BE49-F238E27FC236}">
                <a16:creationId xmlns:a16="http://schemas.microsoft.com/office/drawing/2014/main" id="{A9295752-C1A8-D58D-979F-5C02CCA1142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4271086" y="4438462"/>
            <a:ext cx="2437283" cy="1436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5436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0034E89-1952-5288-08A0-70A4A73BE3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7296" y="4045464"/>
            <a:ext cx="10549004" cy="1760838"/>
          </a:xfrm>
          <a:noFill/>
        </p:spPr>
        <p:txBody>
          <a:bodyPr anchor="ctr"/>
          <a:lstStyle/>
          <a:p>
            <a:r>
              <a:rPr lang="en-US" sz="4800">
                <a:latin typeface="Walbaum Display"/>
              </a:rPr>
              <a:t>Benefits of Utilizing Machine Learning in E-Commerce</a:t>
            </a:r>
          </a:p>
        </p:txBody>
      </p:sp>
      <p:pic>
        <p:nvPicPr>
          <p:cNvPr id="11" name="Picture Placeholder 15" descr="Data points digital background">
            <a:extLst>
              <a:ext uri="{FF2B5EF4-FFF2-40B4-BE49-F238E27FC236}">
                <a16:creationId xmlns:a16="http://schemas.microsoft.com/office/drawing/2014/main" id="{A496DCE5-C34A-22C2-A9D8-E90DFC8CE86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" b="52"/>
          <a:stretch/>
        </p:blipFill>
        <p:spPr/>
      </p:pic>
    </p:spTree>
    <p:extLst>
      <p:ext uri="{BB962C8B-B14F-4D97-AF65-F5344CB8AC3E}">
        <p14:creationId xmlns:p14="http://schemas.microsoft.com/office/powerpoint/2010/main" val="3618791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72343A-9CB0-F2AD-EF62-5DEE3E97F9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290" y="286272"/>
            <a:ext cx="10663136" cy="663440"/>
          </a:xfrm>
        </p:spPr>
        <p:txBody>
          <a:bodyPr vert="horz" wrap="square" lIns="0" tIns="0" rIns="0" bIns="0" rtlCol="0" anchor="t" anchorCtr="0">
            <a:noAutofit/>
          </a:bodyPr>
          <a:lstStyle/>
          <a:p>
            <a:r>
              <a:rPr lang="en-US">
                <a:latin typeface="Walbaum Display"/>
              </a:rPr>
              <a:t>Significant applications of Machine Learning for E-Commerce: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6744DD-5BC8-42C8-4313-13CE95ED57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4461" y="1842511"/>
            <a:ext cx="2711885" cy="3427706"/>
          </a:xfrm>
        </p:spPr>
        <p:txBody>
          <a:bodyPr vert="horz" wrap="square" lIns="0" tIns="0" rIns="0" bIns="0" rtlCol="0" anchor="t">
            <a:noAutofit/>
          </a:bodyPr>
          <a:lstStyle/>
          <a:p>
            <a:pPr marL="342900" indent="-342900"/>
            <a:r>
              <a:rPr lang="en-US" sz="2400">
                <a:solidFill>
                  <a:srgbClr val="FFFFFF"/>
                </a:solidFill>
              </a:rPr>
              <a:t>Inventory</a:t>
            </a:r>
            <a:r>
              <a:rPr lang="en-US" sz="2400">
                <a:ea typeface="+mn-lt"/>
                <a:cs typeface="+mn-lt"/>
              </a:rPr>
              <a:t> management </a:t>
            </a:r>
            <a:endParaRPr lang="en-US"/>
          </a:p>
          <a:p>
            <a:pPr marL="342900" indent="-342900"/>
            <a:r>
              <a:rPr lang="en-US" sz="2400">
                <a:ea typeface="+mn-lt"/>
                <a:cs typeface="+mn-lt"/>
              </a:rPr>
              <a:t>Trend Analysis</a:t>
            </a:r>
          </a:p>
          <a:p>
            <a:pPr marL="342900" indent="-342900"/>
            <a:r>
              <a:rPr lang="en-US" sz="2400">
                <a:ea typeface="+mn-lt"/>
                <a:cs typeface="+mn-lt"/>
              </a:rPr>
              <a:t>Churn Prediction </a:t>
            </a:r>
          </a:p>
          <a:p>
            <a:pPr marL="342900" indent="-342900"/>
            <a:endParaRPr lang="en-US" sz="2400"/>
          </a:p>
          <a:p>
            <a:pPr marL="342900" indent="-342900"/>
            <a:endParaRPr lang="en-US" sz="2400">
              <a:latin typeface="Gill Sans MT"/>
              <a:ea typeface="+mn-lt"/>
              <a:cs typeface="+mn-lt"/>
            </a:endParaRPr>
          </a:p>
          <a:p>
            <a:endParaRPr lang="en-US" sz="2400"/>
          </a:p>
          <a:p>
            <a:pPr marL="0" indent="0">
              <a:buNone/>
            </a:pPr>
            <a:endParaRPr lang="en-US" sz="1200">
              <a:latin typeface="Gill Sans MT"/>
              <a:ea typeface="+mn-lt"/>
              <a:cs typeface="+mn-lt"/>
            </a:endParaRPr>
          </a:p>
          <a:p>
            <a:endParaRPr lang="en-US" sz="1200">
              <a:latin typeface="Aptos"/>
              <a:ea typeface="+mn-lt"/>
              <a:cs typeface="+mn-lt"/>
            </a:endParaRPr>
          </a:p>
          <a:p>
            <a:endParaRPr lang="en-US" sz="1200">
              <a:latin typeface="Aptos"/>
              <a:ea typeface="+mn-lt"/>
              <a:cs typeface="+mn-lt"/>
            </a:endParaRPr>
          </a:p>
          <a:p>
            <a:endParaRPr lang="en-US" sz="1200">
              <a:latin typeface="Aptos"/>
              <a:ea typeface="+mn-lt"/>
              <a:cs typeface="+mn-lt"/>
            </a:endParaRPr>
          </a:p>
          <a:p>
            <a:endParaRPr lang="en-US">
              <a:latin typeface="Gill Sans MT"/>
              <a:ea typeface="+mn-lt"/>
              <a:cs typeface="+mn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FFB838-2F91-AB71-384C-340A77A07509}"/>
              </a:ext>
            </a:extLst>
          </p:cNvPr>
          <p:cNvSpPr txBox="1"/>
          <p:nvPr/>
        </p:nvSpPr>
        <p:spPr>
          <a:xfrm>
            <a:off x="163393" y="5881037"/>
            <a:ext cx="11700235" cy="715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</a:pPr>
            <a:r>
              <a:rPr lang="en-US" sz="1200"/>
              <a:t>Source: Iqbal, M. Machine learning applications in e-commerce. Organization, Business and Management,65. 2022</a:t>
            </a:r>
          </a:p>
          <a:p>
            <a:pPr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</a:pPr>
            <a:r>
              <a:rPr lang="en-US" sz="1200"/>
              <a:t>Source: Appinventive. How Machine Learning is Shaping eCommerce-10 Benefits, Use Cases, Best Practices. 2024. [Online]: </a:t>
            </a:r>
            <a:r>
              <a:rPr lang="en-US" sz="1200">
                <a:ea typeface="+mn-lt"/>
                <a:cs typeface="+mn-lt"/>
                <a:hlinkClick r:id="rId3"/>
              </a:rPr>
              <a:t>https://appinventiv.com/blog/machine-learning-in-ecommerce/</a:t>
            </a:r>
            <a:r>
              <a:rPr lang="en-US" sz="1200">
                <a:ea typeface="+mn-lt"/>
                <a:cs typeface="+mn-lt"/>
              </a:rPr>
              <a:t> </a:t>
            </a:r>
            <a:endParaRPr lang="en-US" sz="1200">
              <a:solidFill>
                <a:srgbClr val="FFFFFF"/>
              </a:solidFill>
            </a:endParaRPr>
          </a:p>
        </p:txBody>
      </p:sp>
      <p:pic>
        <p:nvPicPr>
          <p:cNvPr id="4" name="Picture 3" descr="Why Automation of Inventory Management Is Critical for E-commerce | EDI2XML">
            <a:extLst>
              <a:ext uri="{FF2B5EF4-FFF2-40B4-BE49-F238E27FC236}">
                <a16:creationId xmlns:a16="http://schemas.microsoft.com/office/drawing/2014/main" id="{7C05F472-46EA-C9DB-5F4D-452332F568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8195" y="2173626"/>
            <a:ext cx="6078998" cy="3379036"/>
          </a:xfrm>
          <a:prstGeom prst="rect">
            <a:avLst/>
          </a:prstGeom>
        </p:spPr>
      </p:pic>
      <p:pic>
        <p:nvPicPr>
          <p:cNvPr id="8" name="Picture 7" descr="A person sitting at a table with a computer&#10;&#10;Description automatically generated">
            <a:extLst>
              <a:ext uri="{FF2B5EF4-FFF2-40B4-BE49-F238E27FC236}">
                <a16:creationId xmlns:a16="http://schemas.microsoft.com/office/drawing/2014/main" id="{AC98082A-E323-D0A2-7BCC-BAABFA02A4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9178" y="1850037"/>
            <a:ext cx="2121503" cy="1870762"/>
          </a:xfrm>
          <a:prstGeom prst="rect">
            <a:avLst/>
          </a:prstGeom>
        </p:spPr>
      </p:pic>
      <p:pic>
        <p:nvPicPr>
          <p:cNvPr id="9" name="Picture 8" descr="E-commerce Customer Churn Analysis using SQL">
            <a:extLst>
              <a:ext uri="{FF2B5EF4-FFF2-40B4-BE49-F238E27FC236}">
                <a16:creationId xmlns:a16="http://schemas.microsoft.com/office/drawing/2014/main" id="{C55DE72A-8FED-5668-ABF7-A2A141F1CF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78426" y="3710034"/>
            <a:ext cx="3155093" cy="1837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1166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72343A-9CB0-F2AD-EF62-5DEE3E97F9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52" y="323137"/>
            <a:ext cx="10663136" cy="663440"/>
          </a:xfrm>
        </p:spPr>
        <p:txBody>
          <a:bodyPr vert="horz" wrap="square" lIns="0" tIns="0" rIns="0" bIns="0" rtlCol="0" anchor="t" anchorCtr="0">
            <a:noAutofit/>
          </a:bodyPr>
          <a:lstStyle/>
          <a:p>
            <a:r>
              <a:rPr lang="en-US">
                <a:latin typeface="Walbaum Display"/>
              </a:rPr>
              <a:t>Significant applications of Machine Learning for E-Commerce: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6744DD-5BC8-42C8-4313-13CE95ED57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0623" y="1862331"/>
            <a:ext cx="2189967" cy="3594720"/>
          </a:xfrm>
        </p:spPr>
        <p:txBody>
          <a:bodyPr vert="horz" wrap="square" lIns="0" tIns="0" rIns="0" bIns="0" rtlCol="0" anchor="t">
            <a:noAutofit/>
          </a:bodyPr>
          <a:lstStyle/>
          <a:p>
            <a:r>
              <a:rPr lang="en-US" sz="2400">
                <a:latin typeface="Gill Sans MT"/>
                <a:ea typeface="+mn-lt"/>
                <a:cs typeface="+mn-lt"/>
              </a:rPr>
              <a:t>Fraud Detection</a:t>
            </a:r>
            <a:endParaRPr lang="en-US"/>
          </a:p>
          <a:p>
            <a:r>
              <a:rPr lang="en-US" sz="2400"/>
              <a:t>Efficiencies in Operations </a:t>
            </a:r>
          </a:p>
          <a:p>
            <a:r>
              <a:rPr lang="en-US" sz="2400">
                <a:latin typeface="Gill Sans MT"/>
                <a:ea typeface="+mn-lt"/>
                <a:cs typeface="+mn-lt"/>
              </a:rPr>
              <a:t>Dynamic Pricing </a:t>
            </a:r>
          </a:p>
          <a:p>
            <a:endParaRPr lang="en-US" sz="2400"/>
          </a:p>
          <a:p>
            <a:endParaRPr lang="en-US" sz="2400">
              <a:latin typeface="Gill Sans MT"/>
              <a:ea typeface="+mn-lt"/>
              <a:cs typeface="+mn-lt"/>
            </a:endParaRPr>
          </a:p>
          <a:p>
            <a:pPr marL="0" indent="0">
              <a:buNone/>
            </a:pPr>
            <a:endParaRPr lang="en-US" sz="1200">
              <a:latin typeface="Gill Sans MT"/>
              <a:ea typeface="+mn-lt"/>
              <a:cs typeface="+mn-lt"/>
            </a:endParaRPr>
          </a:p>
          <a:p>
            <a:endParaRPr lang="en-US" sz="1200">
              <a:latin typeface="Aptos"/>
              <a:ea typeface="+mn-lt"/>
              <a:cs typeface="+mn-lt"/>
            </a:endParaRPr>
          </a:p>
          <a:p>
            <a:endParaRPr lang="en-US" sz="1200">
              <a:latin typeface="Aptos"/>
              <a:ea typeface="+mn-lt"/>
              <a:cs typeface="+mn-lt"/>
            </a:endParaRPr>
          </a:p>
          <a:p>
            <a:endParaRPr lang="en-US" sz="1200">
              <a:latin typeface="Aptos"/>
              <a:ea typeface="+mn-lt"/>
              <a:cs typeface="+mn-lt"/>
            </a:endParaRPr>
          </a:p>
          <a:p>
            <a:endParaRPr lang="en-US">
              <a:ea typeface="+mn-lt"/>
              <a:cs typeface="+mn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FFB838-2F91-AB71-384C-340A77A07509}"/>
              </a:ext>
            </a:extLst>
          </p:cNvPr>
          <p:cNvSpPr txBox="1"/>
          <p:nvPr/>
        </p:nvSpPr>
        <p:spPr>
          <a:xfrm>
            <a:off x="174819" y="5906004"/>
            <a:ext cx="11700235" cy="715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</a:pPr>
            <a:r>
              <a:rPr lang="en-US" sz="1200"/>
              <a:t>Source: Iqbal, M. Machine learning applications in e-</a:t>
            </a:r>
            <a:r>
              <a:rPr lang="en-US" sz="1200" err="1"/>
              <a:t>commerce.Organization</a:t>
            </a:r>
            <a:r>
              <a:rPr lang="en-US" sz="1200"/>
              <a:t>, Business and Management,65. 2022</a:t>
            </a:r>
          </a:p>
          <a:p>
            <a:pPr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</a:pPr>
            <a:r>
              <a:rPr lang="en-US" sz="1200"/>
              <a:t>Source: Appinventive. How Machine Learning is Shaping eCommerce-10 Benefits, Use Cases, Best Practices. 2024. [Online]: </a:t>
            </a:r>
            <a:r>
              <a:rPr lang="en-US" sz="1200">
                <a:ea typeface="+mn-lt"/>
                <a:cs typeface="+mn-lt"/>
                <a:hlinkClick r:id="rId3"/>
              </a:rPr>
              <a:t>https://appinventiv.com/blog/machine-learning-in-ecommerce/</a:t>
            </a:r>
            <a:r>
              <a:rPr lang="en-US" sz="1200">
                <a:ea typeface="+mn-lt"/>
                <a:cs typeface="+mn-lt"/>
              </a:rPr>
              <a:t> </a:t>
            </a:r>
            <a:endParaRPr lang="en-US" sz="1200">
              <a:solidFill>
                <a:srgbClr val="FFFFFF"/>
              </a:solidFill>
            </a:endParaRPr>
          </a:p>
        </p:txBody>
      </p:sp>
      <p:pic>
        <p:nvPicPr>
          <p:cNvPr id="4" name="Picture 3" descr="A person wearing a mask&#10;&#10;Description automatically generated">
            <a:extLst>
              <a:ext uri="{FF2B5EF4-FFF2-40B4-BE49-F238E27FC236}">
                <a16:creationId xmlns:a16="http://schemas.microsoft.com/office/drawing/2014/main" id="{DD249BBC-F317-03E8-6BAA-3D48E8B201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7675" y="988731"/>
            <a:ext cx="5476875" cy="2981325"/>
          </a:xfrm>
          <a:prstGeom prst="rect">
            <a:avLst/>
          </a:prstGeom>
        </p:spPr>
      </p:pic>
      <p:pic>
        <p:nvPicPr>
          <p:cNvPr id="6" name="Picture 5" descr="A person looking at a phone&#10;&#10;Description automatically generated">
            <a:extLst>
              <a:ext uri="{FF2B5EF4-FFF2-40B4-BE49-F238E27FC236}">
                <a16:creationId xmlns:a16="http://schemas.microsoft.com/office/drawing/2014/main" id="{60D1F93C-C1A0-8933-516E-37531B05B3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3765" y="2785216"/>
            <a:ext cx="3091508" cy="3124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9882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13C9EB-3A8A-FCEB-807B-938BD6DC1B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0131" y="1407804"/>
            <a:ext cx="3346514" cy="3633895"/>
          </a:xfrm>
        </p:spPr>
        <p:txBody>
          <a:bodyPr vert="horz" wrap="square" lIns="0" tIns="0" rIns="0" bIns="0" rtlCol="0" anchor="t">
            <a:normAutofit/>
          </a:bodyPr>
          <a:lstStyle/>
          <a:p>
            <a:pPr marL="0" indent="0">
              <a:buNone/>
            </a:pPr>
            <a:endParaRPr lang="en-US" sz="2800" b="1"/>
          </a:p>
          <a:p>
            <a:r>
              <a:rPr lang="en-US" sz="2400"/>
              <a:t>Customer Segmentation</a:t>
            </a:r>
            <a:endParaRPr lang="en-US"/>
          </a:p>
          <a:p>
            <a:r>
              <a:rPr lang="en-US" sz="2400"/>
              <a:t>Product Recommendation </a:t>
            </a:r>
            <a:endParaRPr lang="en-US"/>
          </a:p>
          <a:p>
            <a:r>
              <a:rPr lang="en-US" sz="2400"/>
              <a:t>Improved Customer Service </a:t>
            </a:r>
          </a:p>
          <a:p>
            <a:pPr marL="0" indent="0">
              <a:buNone/>
            </a:pPr>
            <a:endParaRPr lang="en-US" sz="120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B2D7DE0-601C-6C99-BC15-EAFD093DEC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621" y="378498"/>
            <a:ext cx="10663136" cy="663440"/>
          </a:xfrm>
        </p:spPr>
        <p:txBody>
          <a:bodyPr vert="horz" wrap="square" lIns="0" tIns="0" rIns="0" bIns="0" rtlCol="0" anchor="t" anchorCtr="0">
            <a:noAutofit/>
          </a:bodyPr>
          <a:lstStyle/>
          <a:p>
            <a:r>
              <a:rPr lang="en-US">
                <a:latin typeface="Walbaum Display"/>
              </a:rPr>
              <a:t>Significant applications of Machine Learning for E-Commerce: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05412F-D2C2-7B3A-9268-77B2B2138761}"/>
              </a:ext>
            </a:extLst>
          </p:cNvPr>
          <p:cNvSpPr txBox="1"/>
          <p:nvPr/>
        </p:nvSpPr>
        <p:spPr>
          <a:xfrm>
            <a:off x="308698" y="5776199"/>
            <a:ext cx="11571342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1200"/>
          </a:p>
          <a:p>
            <a:r>
              <a:rPr lang="en-US" sz="1200"/>
              <a:t>Source: </a:t>
            </a:r>
            <a:r>
              <a:rPr lang="en-US" sz="1200" err="1"/>
              <a:t>Omnisend</a:t>
            </a:r>
            <a:r>
              <a:rPr lang="en-US" sz="1200"/>
              <a:t>, 11 ways to use Machine Learning in Ecommerce. 2022. [Online]: </a:t>
            </a:r>
            <a:r>
              <a:rPr lang="en-US" sz="1200">
                <a:hlinkClick r:id="rId2"/>
              </a:rPr>
              <a:t>https://www.omnisend.com/blog/machine-learning/</a:t>
            </a:r>
            <a:r>
              <a:rPr lang="en-US" sz="1200"/>
              <a:t>  </a:t>
            </a:r>
            <a:endParaRPr lang="en-US"/>
          </a:p>
          <a:p>
            <a:endParaRPr lang="en-US" sz="1200"/>
          </a:p>
          <a:p>
            <a:r>
              <a:rPr lang="en-US" sz="1200"/>
              <a:t>Source: </a:t>
            </a:r>
            <a:r>
              <a:rPr lang="en-US" sz="1200" err="1"/>
              <a:t>Appinventive</a:t>
            </a:r>
            <a:r>
              <a:rPr lang="en-US" sz="1200"/>
              <a:t>, How Machine Learning is Shaping eCommerce-10 Benefits, Use Cases, Best Practices.2024. [Online]: </a:t>
            </a:r>
            <a:r>
              <a:rPr lang="en-US" sz="1200">
                <a:ea typeface="+mn-lt"/>
                <a:cs typeface="+mn-lt"/>
                <a:hlinkClick r:id="rId3"/>
              </a:rPr>
              <a:t>https://appinventiv.com/blog/machine-learning-in-ecommerce/</a:t>
            </a:r>
            <a:r>
              <a:rPr lang="en-US" sz="1200">
                <a:ea typeface="+mn-lt"/>
                <a:cs typeface="+mn-lt"/>
              </a:rPr>
              <a:t> </a:t>
            </a:r>
            <a:endParaRPr lang="en-US"/>
          </a:p>
        </p:txBody>
      </p:sp>
      <p:pic>
        <p:nvPicPr>
          <p:cNvPr id="2" name="Picture 1" descr="Top 10 E-Commerce Customer Segmentation Strategies - Kapture CRM">
            <a:extLst>
              <a:ext uri="{FF2B5EF4-FFF2-40B4-BE49-F238E27FC236}">
                <a16:creationId xmlns:a16="http://schemas.microsoft.com/office/drawing/2014/main" id="{990D56BD-795A-53DF-CED1-E4CA46740A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5383" y="1151072"/>
            <a:ext cx="4719233" cy="2954364"/>
          </a:xfrm>
          <a:prstGeom prst="rect">
            <a:avLst/>
          </a:prstGeom>
        </p:spPr>
      </p:pic>
      <p:pic>
        <p:nvPicPr>
          <p:cNvPr id="6" name="Picture 5" descr="eCommerce Product Recommendation: Examples, Ideas, Do's/Don'ts">
            <a:extLst>
              <a:ext uri="{FF2B5EF4-FFF2-40B4-BE49-F238E27FC236}">
                <a16:creationId xmlns:a16="http://schemas.microsoft.com/office/drawing/2014/main" id="{1FD3E1E1-436C-C4DB-DC67-F6EAC3DB6C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20176" y="4218024"/>
            <a:ext cx="4967415" cy="1320447"/>
          </a:xfrm>
          <a:prstGeom prst="rect">
            <a:avLst/>
          </a:prstGeom>
        </p:spPr>
      </p:pic>
      <p:pic>
        <p:nvPicPr>
          <p:cNvPr id="7" name="Picture 6" descr="Use AI to Enhance Customer Service in Ecommerce">
            <a:extLst>
              <a:ext uri="{FF2B5EF4-FFF2-40B4-BE49-F238E27FC236}">
                <a16:creationId xmlns:a16="http://schemas.microsoft.com/office/drawing/2014/main" id="{26C243C7-D662-2BE8-58D6-D2EB59C028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82398" y="1841782"/>
            <a:ext cx="2743199" cy="2267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391229"/>
      </p:ext>
    </p:extLst>
  </p:cSld>
  <p:clrMapOvr>
    <a:masterClrMapping/>
  </p:clrMapOvr>
</p:sld>
</file>

<file path=ppt/theme/theme1.xml><?xml version="1.0" encoding="utf-8"?>
<a:theme xmlns:a="http://schemas.openxmlformats.org/drawingml/2006/main" name="3DFloatVTI">
  <a:themeElements>
    <a:clrScheme name="Float">
      <a:dk1>
        <a:sysClr val="windowText" lastClr="000000"/>
      </a:dk1>
      <a:lt1>
        <a:sysClr val="window" lastClr="FFFFFF"/>
      </a:lt1>
      <a:dk2>
        <a:srgbClr val="1B192E"/>
      </a:dk2>
      <a:lt2>
        <a:srgbClr val="EAE5EB"/>
      </a:lt2>
      <a:accent1>
        <a:srgbClr val="13BE89"/>
      </a:accent1>
      <a:accent2>
        <a:srgbClr val="12B1BF"/>
      </a:accent2>
      <a:accent3>
        <a:srgbClr val="D40AA8"/>
      </a:accent3>
      <a:accent4>
        <a:srgbClr val="B86E62"/>
      </a:accent4>
      <a:accent5>
        <a:srgbClr val="A3A3C1"/>
      </a:accent5>
      <a:accent6>
        <a:srgbClr val="37335B"/>
      </a:accent6>
      <a:hlink>
        <a:srgbClr val="0066FF"/>
      </a:hlink>
      <a:folHlink>
        <a:srgbClr val="666699"/>
      </a:folHlink>
    </a:clrScheme>
    <a:fontScheme name="Float">
      <a:majorFont>
        <a:latin typeface="Walbaum Display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3DFloatVTI" id="{F59BA300-ED19-4B39-9AE3-7882B1DE8B78}" vid="{0FEC63E3-719F-4F50-9F1E-5B8BAF39109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2F49CD38-5B57-4682-9FCE-B9174068D0A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97783A8-901D-4F73-81D7-AA6841BEB3D7}">
  <ds:schemaRefs>
    <ds:schemaRef ds:uri="16c05727-aa75-4e4a-9b5f-8a80a1165891"/>
    <ds:schemaRef ds:uri="230e9df3-be65-4c73-a93b-d1236ebd677e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1F342EE1-43E5-4AFB-895D-B61B9656DC14}">
  <ds:schemaRefs>
    <ds:schemaRef ds:uri="http://purl.org/dc/elements/1.1/"/>
    <ds:schemaRef ds:uri="http://schemas.microsoft.com/sharepoint/v3"/>
    <ds:schemaRef ds:uri="http://schemas.microsoft.com/office/infopath/2007/PartnerControls"/>
    <ds:schemaRef ds:uri="http://www.w3.org/XML/1998/namespace"/>
    <ds:schemaRef ds:uri="http://schemas.microsoft.com/office/2006/documentManagement/types"/>
    <ds:schemaRef ds:uri="71af3243-3dd4-4a8d-8c0d-dd76da1f02a5"/>
    <ds:schemaRef ds:uri="http://purl.org/dc/terms/"/>
    <ds:schemaRef ds:uri="http://schemas.openxmlformats.org/package/2006/metadata/core-properties"/>
    <ds:schemaRef ds:uri="230e9df3-be65-4c73-a93b-d1236ebd677e"/>
    <ds:schemaRef ds:uri="16c05727-aa75-4e4a-9b5f-8a80a1165891"/>
    <ds:schemaRef ds:uri="http://schemas.microsoft.com/office/2006/metadata/properties"/>
    <ds:schemaRef ds:uri="http://purl.org/dc/dcmitype/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3DFloatVTI</Template>
  <TotalTime>0</TotalTime>
  <Words>1480</Words>
  <Application>Microsoft Office PowerPoint</Application>
  <PresentationFormat>Widescreen</PresentationFormat>
  <Paragraphs>192</Paragraphs>
  <Slides>31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0" baseType="lpstr">
      <vt:lpstr>Aptos</vt:lpstr>
      <vt:lpstr>Arial</vt:lpstr>
      <vt:lpstr>Berlin Sans FB</vt:lpstr>
      <vt:lpstr>Calibri</vt:lpstr>
      <vt:lpstr>Gill Sans MT</vt:lpstr>
      <vt:lpstr>Times New Roman</vt:lpstr>
      <vt:lpstr>Walbaum Display</vt:lpstr>
      <vt:lpstr>Wingdings</vt:lpstr>
      <vt:lpstr>3DFloatVTI</vt:lpstr>
      <vt:lpstr>AI Driven Digital Transformation:  How Machine Learning is Shaping E-Commerce</vt:lpstr>
      <vt:lpstr>Overview of Machine Learning and how it works in E-Commerce</vt:lpstr>
      <vt:lpstr>What is ML actually -  Machine learning, a subset of artificial intelligence (AI), involves the development of algorithms that allow computers to learn from and make decisions based on data without explicit programming.   In IBM’s viewpoint -  Machine learning (ML) is …..  1) a branch of  computer science  2) focuses on the using data and algorithms to enable AI  3) imitate the way that humans learn,  4) gradually improving its accuracy.     </vt:lpstr>
      <vt:lpstr>How it is exercised in e-commerce </vt:lpstr>
      <vt:lpstr>  </vt:lpstr>
      <vt:lpstr>Benefits of Utilizing Machine Learning in E-Commerce</vt:lpstr>
      <vt:lpstr>Significant applications of Machine Learning for E-Commerce:</vt:lpstr>
      <vt:lpstr>Significant applications of Machine Learning for E-Commerce:</vt:lpstr>
      <vt:lpstr>Significant applications of Machine Learning for E-Commerce:</vt:lpstr>
      <vt:lpstr>Best Practices for Implementing Machine Learning in E-Commerce</vt:lpstr>
      <vt:lpstr>Set Clear Objectives</vt:lpstr>
      <vt:lpstr>Maintain high Quality Data</vt:lpstr>
      <vt:lpstr>Select Appropriate ML Models </vt:lpstr>
      <vt:lpstr>Implement Customized Strategy </vt:lpstr>
      <vt:lpstr>Continuous Improvement for ML Models</vt:lpstr>
      <vt:lpstr> Real-Life Applications</vt:lpstr>
      <vt:lpstr>How machine learning is revolutionizing E-Commerce.</vt:lpstr>
      <vt:lpstr>Amazon Personalize-Based Recommendation Engine</vt:lpstr>
      <vt:lpstr>Amazon Personalize-Based Recommendation Engine</vt:lpstr>
      <vt:lpstr>Walmart’s Inventory Management Optimization</vt:lpstr>
      <vt:lpstr>Walmart’s Inventory Management Optimization</vt:lpstr>
      <vt:lpstr>The Challenges of Machine Learning in E-Commerce</vt:lpstr>
      <vt:lpstr>Potential Poor Data Quality</vt:lpstr>
      <vt:lpstr>Potential Data Biases</vt:lpstr>
      <vt:lpstr>Data Security for User Recommendations</vt:lpstr>
      <vt:lpstr>PowerPoint Presentation</vt:lpstr>
      <vt:lpstr>Cost of Implementing ML</vt:lpstr>
      <vt:lpstr>The Future of ML in E-Commerce</vt:lpstr>
      <vt:lpstr>PowerPoint Presentation</vt:lpstr>
      <vt:lpstr>Questions?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Alimul Asif</dc:creator>
  <cp:lastModifiedBy>Alimul Asif</cp:lastModifiedBy>
  <cp:revision>1</cp:revision>
  <dcterms:created xsi:type="dcterms:W3CDTF">2024-10-10T17:35:44Z</dcterms:created>
  <dcterms:modified xsi:type="dcterms:W3CDTF">2024-11-18T01:01:05Z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